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30"/>
    <p:restoredTop sz="94610"/>
  </p:normalViewPr>
  <p:slideViewPr>
    <p:cSldViewPr snapToGrid="0" snapToObjects="1">
      <p:cViewPr varScale="1">
        <p:scale>
          <a:sx n="147" d="100"/>
          <a:sy n="147" d="100"/>
        </p:scale>
        <p:origin x="224"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359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[0:00–0:45] Buenos días. Quince minutos: qué es OneVoice27, en qué punto estamos hoy, qué pasa en las próximas ocho semanas, y sobre todo cómo nos organizamos nosotros desde Madrid. La última parte es la que quiero discutir con vosotros, no exponer.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[0:45–2:15] Dos mil años del bautismo de Jesús y del comienzo de su ministerio. Durante todo 2027 la iglesia proclama, y septiembre es el mes cumbre. Insistid en la última línea: esto no nace en la Unión, nace en la iglesia mundial y a nosotros nos toca la parte española.
AVISO POR SI PREGUNTAN: la web publica un lema en español («Jesús hace todo nuevo»). Como su redacción definitiva todavía no está cerrada, en esta presentación usamos solo «OneVoice27». Si alguien lo saca, decid que se confirmará con la Unión.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[2:15–3:15] Rápido. Una Iglesia: mismo calendario, no cada uno por su lado. Una Misión: todos los medios. Un Mensaje: Jesucristo. Estos tres pilares son los que usamos para explicar el proyecto en cualquier iglesia.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[3:15–4:45] Cuatro etapas. Fijaos en el orden: primero la preparación espiritual, después la formación, después el año de proclamación y por último septiembre de 2027. No es casual: si invertimos el orden y empezamos por la actividad, tendremos mucho ruido y poca voz.</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[4:45–6:30] Estamos en el día 10 de los 40. Muchas de nuestras iglesias están dentro; algunas todavía no, y eso lo tenemos que resolver esta semana.
Lo importante es lo de la derecha: cuando terminen los 40 días, en ocho semanas nos caen cuatro fechas encima. Dos de ellas nos afectan directamente y las veo a continuación: el 18 de noviembre y el 28 de noviembre.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[6:30–8:30] Esta es la fecha con dinero detrás y la más fácil de que se nos pase.
Cada iglesia puede presentar un proyecto local de evangelismo. No se presentan iglesia por iglesia: se consolidan y se envían a través de la Unión. Es decir, alguien tiene que recogerlos aquí.
Una iglesia que no presenta nada, simplemente no entra en el reparto. No es un castigo: es que no hay papel.
Por eso propongo una fecha interna: el 10 de noviembre. Ocho días de margen para revisar y consolidar sin agobios.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[8:30–10:00] El 28 de noviembre es nuestro día. Y somos la primera zona de las seis: lo que salga de Madrid marca el tono para el resto del territorio, para bien o para mal.
Para que no sea un día perdido, conviene llegar con tres cosas ya hechas: saber quién viene de cada iglesia, tener los coordinadores locales nombrados, y los proyectos ya presentados. Si llegamos con todo eso resuelto, la formación sirve para trabajar y no para tomar nota.</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[10:00–11:15] Un vistazo a 2027 para que se vea que esto no va de un mes, va de un año entero. El 1 de enero empieza la actividad hacia fuera. En mayo tenemos el Día de Impacto Nacional y en junio la semana de cosecha. Y septiembre es el cierre mundial. Todo lo que hagamos en noviembre es preparación para esto.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[11:15–12:30] Cinco cosas concretas. Las tres últimas, en ámbar, son las que tienen fecha y las que dependen de nosotros como pastores: nombrar coordinador, presentar proyecto y venir a la formación.
Y la frase de abajo es importante para cuando lo expliquéis en vuestras iglesias: no les estamos pidiendo un programa más, les estamos pidiendo hacer a la vez lo que ya hacen.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[12:30–14:00] Esta es la parte que quiero discutir con vosotros, no exponer. Son cuatro ideas, no cuatro decisiones.
La primera y la tercera son las que de verdad importan: alguien que haga de referente en cada zona, y alguien que recoja los proyectos. Si esas dos personas no tienen nombre hoy, en noviembre nos vamos a encontrar con que la información no llegó y con que faltan proyectos.
Abrid aquí el turno de palabra: cómo lo veis, qué encaja con cómo trabajáis ya.</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[14:00–15:00] Cierro con lo que me gustaría que saliera decidido de esta reunión, aunque sea provisional.
Cuatro cosas: referente por zona, canal de información, fecha interna de proyectos, y quién llama esta semana a las iglesias que todavía no han entrado en los 40 días.
Si salimos de aquí con esas cuatro con nombre y fecha, el 28 de noviembre llegamos bien. Todo el material está en la web. Gracias.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304F"/>
        </a:solidFill>
        <a:effectLst/>
      </p:bgPr>
    </p:bg>
    <p:spTree>
      <p:nvGrpSpPr>
        <p:cNvPr id="1" name=""/>
        <p:cNvGrpSpPr/>
        <p:nvPr/>
      </p:nvGrpSpPr>
      <p:grpSpPr>
        <a:xfrm>
          <a:off x="0" y="0"/>
          <a:ext cx="0" cy="0"/>
          <a:chOff x="0" y="0"/>
          <a:chExt cx="0" cy="0"/>
        </a:xfrm>
      </p:grpSpPr>
      <p:sp>
        <p:nvSpPr>
          <p:cNvPr id="2" name="Shape 0"/>
          <p:cNvSpPr/>
          <p:nvPr/>
        </p:nvSpPr>
        <p:spPr>
          <a:xfrm>
            <a:off x="822960" y="1481328"/>
            <a:ext cx="292608" cy="292608"/>
          </a:xfrm>
          <a:prstGeom prst="ellipse">
            <a:avLst/>
          </a:prstGeom>
          <a:solidFill>
            <a:srgbClr val="E8A33D"/>
          </a:solidFill>
          <a:ln/>
        </p:spPr>
        <p:txBody>
          <a:bodyPr/>
          <a:lstStyle/>
          <a:p>
            <a:endParaRPr lang="en-US"/>
          </a:p>
        </p:txBody>
      </p:sp>
      <p:sp>
        <p:nvSpPr>
          <p:cNvPr id="3" name="Text 1"/>
          <p:cNvSpPr txBox="1"/>
          <p:nvPr/>
        </p:nvSpPr>
        <p:spPr>
          <a:xfrm>
            <a:off x="1298448" y="1417320"/>
            <a:ext cx="8229600" cy="411480"/>
          </a:xfrm>
          <a:prstGeom prst="rect">
            <a:avLst/>
          </a:prstGeom>
          <a:noFill/>
          <a:ln/>
        </p:spPr>
        <p:txBody>
          <a:bodyPr wrap="square" lIns="0" tIns="0" rIns="0" bIns="0" rtlCol="0" anchor="ctr"/>
          <a:lstStyle/>
          <a:p>
            <a:pPr marL="0" indent="0">
              <a:buNone/>
            </a:pPr>
            <a:r>
              <a:rPr lang="en-US" sz="1600" dirty="0">
                <a:solidFill>
                  <a:srgbClr val="B9D0E4"/>
                </a:solidFill>
                <a:latin typeface="Arial" pitchFamily="34" charset="0"/>
                <a:ea typeface="Arial" pitchFamily="34" charset="-122"/>
                <a:cs typeface="Arial" pitchFamily="34" charset="-120"/>
              </a:rPr>
              <a:t>Unión Adventista Española · Zona Centro</a:t>
            </a:r>
            <a:endParaRPr lang="en-US" sz="1600" dirty="0"/>
          </a:p>
        </p:txBody>
      </p:sp>
      <p:sp>
        <p:nvSpPr>
          <p:cNvPr id="4" name="Text 2"/>
          <p:cNvSpPr txBox="1"/>
          <p:nvPr/>
        </p:nvSpPr>
        <p:spPr>
          <a:xfrm>
            <a:off x="822960" y="2057400"/>
            <a:ext cx="10515600" cy="1188720"/>
          </a:xfrm>
          <a:prstGeom prst="rect">
            <a:avLst/>
          </a:prstGeom>
          <a:noFill/>
          <a:ln/>
        </p:spPr>
        <p:txBody>
          <a:bodyPr wrap="square" lIns="0" tIns="0" rIns="0" bIns="0" rtlCol="0" anchor="ctr"/>
          <a:lstStyle/>
          <a:p>
            <a:pPr marL="0" indent="0">
              <a:buNone/>
            </a:pPr>
            <a:r>
              <a:rPr lang="en-US" sz="6200" b="1" dirty="0">
                <a:solidFill>
                  <a:srgbClr val="FFFFFF"/>
                </a:solidFill>
                <a:latin typeface="Arial" pitchFamily="34" charset="0"/>
                <a:ea typeface="Arial" pitchFamily="34" charset="-122"/>
                <a:cs typeface="Arial" pitchFamily="34" charset="-120"/>
              </a:rPr>
              <a:t>OneVoice27</a:t>
            </a:r>
            <a:endParaRPr lang="en-US" sz="6200" dirty="0"/>
          </a:p>
        </p:txBody>
      </p:sp>
      <p:sp>
        <p:nvSpPr>
          <p:cNvPr id="5" name="Text 3"/>
          <p:cNvSpPr txBox="1"/>
          <p:nvPr/>
        </p:nvSpPr>
        <p:spPr>
          <a:xfrm>
            <a:off x="822960" y="3291840"/>
            <a:ext cx="10515600" cy="731520"/>
          </a:xfrm>
          <a:prstGeom prst="rect">
            <a:avLst/>
          </a:prstGeom>
          <a:noFill/>
          <a:ln/>
        </p:spPr>
        <p:txBody>
          <a:bodyPr wrap="square" lIns="0" tIns="0" rIns="0" bIns="0" rtlCol="0" anchor="ctr"/>
          <a:lstStyle/>
          <a:p>
            <a:pPr marL="0" indent="0">
              <a:buNone/>
            </a:pPr>
            <a:r>
              <a:rPr lang="en-US" sz="3000" b="1" dirty="0">
                <a:solidFill>
                  <a:srgbClr val="E8A33D"/>
                </a:solidFill>
                <a:latin typeface="Arial" pitchFamily="34" charset="0"/>
                <a:ea typeface="Arial" pitchFamily="34" charset="-122"/>
                <a:cs typeface="Arial" pitchFamily="34" charset="-120"/>
              </a:rPr>
              <a:t>El proyecto, el calendario y cómo nos coordinamos</a:t>
            </a:r>
            <a:endParaRPr lang="en-US" sz="3000" dirty="0"/>
          </a:p>
        </p:txBody>
      </p:sp>
      <p:sp>
        <p:nvSpPr>
          <p:cNvPr id="7" name="Text 5"/>
          <p:cNvSpPr txBox="1"/>
          <p:nvPr/>
        </p:nvSpPr>
        <p:spPr>
          <a:xfrm>
            <a:off x="822960" y="5943600"/>
            <a:ext cx="10515600" cy="365760"/>
          </a:xfrm>
          <a:prstGeom prst="rect">
            <a:avLst/>
          </a:prstGeom>
          <a:noFill/>
          <a:ln/>
        </p:spPr>
        <p:txBody>
          <a:bodyPr wrap="square" lIns="0" tIns="0" rIns="0" bIns="0" rtlCol="0" anchor="ctr"/>
          <a:lstStyle/>
          <a:p>
            <a:pPr marL="0" indent="0">
              <a:buNone/>
            </a:pPr>
            <a:r>
              <a:rPr lang="en-US" sz="1400" dirty="0">
                <a:solidFill>
                  <a:srgbClr val="6B7F94"/>
                </a:solidFill>
                <a:latin typeface="Arial" pitchFamily="34" charset="0"/>
                <a:ea typeface="Arial" pitchFamily="34" charset="-122"/>
                <a:cs typeface="Arial" pitchFamily="34" charset="-120"/>
              </a:rPr>
              <a:t>29 de septiembre de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40080" y="384048"/>
            <a:ext cx="10881360" cy="685800"/>
          </a:xfrm>
          <a:prstGeom prst="rect">
            <a:avLst/>
          </a:prstGeom>
          <a:noFill/>
          <a:ln/>
        </p:spPr>
        <p:txBody>
          <a:bodyPr wrap="square" lIns="0" tIns="0" rIns="0" bIns="0" rtlCol="0" anchor="ctr"/>
          <a:lstStyle/>
          <a:p>
            <a:pPr marL="0" indent="0">
              <a:buNone/>
            </a:pPr>
            <a:r>
              <a:rPr lang="en-US" sz="3400" b="1" dirty="0">
                <a:solidFill>
                  <a:srgbClr val="14304F"/>
                </a:solidFill>
                <a:latin typeface="Arial" pitchFamily="34" charset="0"/>
                <a:ea typeface="Arial" pitchFamily="34" charset="-122"/>
                <a:cs typeface="Arial" pitchFamily="34" charset="-120"/>
              </a:rPr>
              <a:t>¿Qué es OneVoice27?</a:t>
            </a:r>
            <a:endParaRPr lang="en-US" sz="3400" dirty="0"/>
          </a:p>
        </p:txBody>
      </p:sp>
      <p:sp>
        <p:nvSpPr>
          <p:cNvPr id="3" name="Text 1"/>
          <p:cNvSpPr txBox="1"/>
          <p:nvPr/>
        </p:nvSpPr>
        <p:spPr>
          <a:xfrm>
            <a:off x="640080" y="1463040"/>
            <a:ext cx="10881360" cy="548640"/>
          </a:xfrm>
          <a:prstGeom prst="rect">
            <a:avLst/>
          </a:prstGeom>
          <a:noFill/>
          <a:ln/>
        </p:spPr>
        <p:txBody>
          <a:bodyPr wrap="square" lIns="0" tIns="0" rIns="0" bIns="0" rtlCol="0" anchor="ctr"/>
          <a:lstStyle/>
          <a:p>
            <a:pPr marL="0" indent="0">
              <a:buNone/>
            </a:pPr>
            <a:r>
              <a:rPr lang="en-US" sz="2100" dirty="0">
                <a:solidFill>
                  <a:srgbClr val="33465C"/>
                </a:solidFill>
                <a:latin typeface="Arial" pitchFamily="34" charset="0"/>
                <a:ea typeface="Arial" pitchFamily="34" charset="-122"/>
                <a:cs typeface="Arial" pitchFamily="34" charset="-120"/>
              </a:rPr>
              <a:t>La mayor iniciativa misionera de la Iglesia Adventista en esta generación.</a:t>
            </a:r>
            <a:endParaRPr lang="en-US" sz="2100" dirty="0"/>
          </a:p>
        </p:txBody>
      </p:sp>
      <p:sp>
        <p:nvSpPr>
          <p:cNvPr id="4" name="Shape 2"/>
          <p:cNvSpPr/>
          <p:nvPr/>
        </p:nvSpPr>
        <p:spPr>
          <a:xfrm>
            <a:off x="640080" y="2148840"/>
            <a:ext cx="10881360" cy="1280160"/>
          </a:xfrm>
          <a:prstGeom prst="roundRect">
            <a:avLst>
              <a:gd name="adj" fmla="val 7143"/>
            </a:avLst>
          </a:prstGeom>
          <a:solidFill>
            <a:srgbClr val="14304F"/>
          </a:solidFill>
          <a:ln/>
        </p:spPr>
        <p:txBody>
          <a:bodyPr/>
          <a:lstStyle/>
          <a:p>
            <a:endParaRPr lang="en-US"/>
          </a:p>
        </p:txBody>
      </p:sp>
      <p:sp>
        <p:nvSpPr>
          <p:cNvPr id="5" name="Text 3"/>
          <p:cNvSpPr txBox="1"/>
          <p:nvPr/>
        </p:nvSpPr>
        <p:spPr>
          <a:xfrm>
            <a:off x="1097280" y="2286000"/>
            <a:ext cx="9966960" cy="457200"/>
          </a:xfrm>
          <a:prstGeom prst="rect">
            <a:avLst/>
          </a:prstGeom>
          <a:noFill/>
          <a:ln/>
        </p:spPr>
        <p:txBody>
          <a:bodyPr wrap="square" lIns="0" tIns="0" rIns="0" bIns="0" rtlCol="0" anchor="ctr"/>
          <a:lstStyle/>
          <a:p>
            <a:pPr marL="0" indent="0">
              <a:buNone/>
            </a:pPr>
            <a:r>
              <a:rPr lang="en-US" sz="2400" b="1" dirty="0">
                <a:solidFill>
                  <a:srgbClr val="E8A33D"/>
                </a:solidFill>
                <a:latin typeface="Arial" pitchFamily="34" charset="0"/>
                <a:ea typeface="Arial" pitchFamily="34" charset="-122"/>
                <a:cs typeface="Arial" pitchFamily="34" charset="-120"/>
              </a:rPr>
              <a:t>Todo el año 2027</a:t>
            </a:r>
            <a:endParaRPr lang="en-US" sz="2400" dirty="0"/>
          </a:p>
        </p:txBody>
      </p:sp>
      <p:sp>
        <p:nvSpPr>
          <p:cNvPr id="6" name="Text 4"/>
          <p:cNvSpPr txBox="1"/>
          <p:nvPr/>
        </p:nvSpPr>
        <p:spPr>
          <a:xfrm>
            <a:off x="1097280" y="2743200"/>
            <a:ext cx="9966960" cy="502920"/>
          </a:xfrm>
          <a:prstGeom prst="rect">
            <a:avLst/>
          </a:prstGeom>
          <a:noFill/>
          <a:ln/>
        </p:spPr>
        <p:txBody>
          <a:bodyPr wrap="square" lIns="0" tIns="0" rIns="0" bIns="0" rtlCol="0" anchor="ctr"/>
          <a:lstStyle/>
          <a:p>
            <a:pPr marL="0" indent="0">
              <a:buNone/>
            </a:pPr>
            <a:r>
              <a:rPr lang="en-US" sz="2000" dirty="0">
                <a:solidFill>
                  <a:srgbClr val="FFFFFF"/>
                </a:solidFill>
                <a:latin typeface="Arial" pitchFamily="34" charset="0"/>
                <a:ea typeface="Arial" pitchFamily="34" charset="-122"/>
                <a:cs typeface="Arial" pitchFamily="34" charset="-120"/>
              </a:rPr>
              <a:t>La iglesia mundial proclama a Jesús en cada nación y por todos los medios.</a:t>
            </a:r>
            <a:endParaRPr lang="en-US" sz="2000" dirty="0"/>
          </a:p>
        </p:txBody>
      </p:sp>
      <p:sp>
        <p:nvSpPr>
          <p:cNvPr id="7" name="Shape 5"/>
          <p:cNvSpPr/>
          <p:nvPr/>
        </p:nvSpPr>
        <p:spPr>
          <a:xfrm>
            <a:off x="640080" y="3566160"/>
            <a:ext cx="10881360" cy="1280160"/>
          </a:xfrm>
          <a:prstGeom prst="roundRect">
            <a:avLst>
              <a:gd name="adj" fmla="val 7143"/>
            </a:avLst>
          </a:prstGeom>
          <a:solidFill>
            <a:srgbClr val="E8A33D"/>
          </a:solidFill>
          <a:ln/>
        </p:spPr>
        <p:txBody>
          <a:bodyPr/>
          <a:lstStyle/>
          <a:p>
            <a:endParaRPr lang="en-US"/>
          </a:p>
        </p:txBody>
      </p:sp>
      <p:sp>
        <p:nvSpPr>
          <p:cNvPr id="8" name="Text 6"/>
          <p:cNvSpPr txBox="1"/>
          <p:nvPr/>
        </p:nvSpPr>
        <p:spPr>
          <a:xfrm>
            <a:off x="1097280" y="3703320"/>
            <a:ext cx="9966960" cy="457200"/>
          </a:xfrm>
          <a:prstGeom prst="rect">
            <a:avLst/>
          </a:prstGeom>
          <a:noFill/>
          <a:ln/>
        </p:spPr>
        <p:txBody>
          <a:bodyPr wrap="square" lIns="0" tIns="0" rIns="0" bIns="0" rtlCol="0" anchor="ctr"/>
          <a:lstStyle/>
          <a:p>
            <a:pPr marL="0" indent="0">
              <a:buNone/>
            </a:pPr>
            <a:r>
              <a:rPr lang="en-US" sz="2400" b="1" dirty="0">
                <a:solidFill>
                  <a:srgbClr val="14304F"/>
                </a:solidFill>
                <a:latin typeface="Arial" pitchFamily="34" charset="0"/>
                <a:ea typeface="Arial" pitchFamily="34" charset="-122"/>
                <a:cs typeface="Arial" pitchFamily="34" charset="-120"/>
              </a:rPr>
              <a:t>Septiembre de 2027  ·  el momento cumbre</a:t>
            </a:r>
            <a:endParaRPr lang="en-US" sz="2400" dirty="0"/>
          </a:p>
        </p:txBody>
      </p:sp>
      <p:sp>
        <p:nvSpPr>
          <p:cNvPr id="9" name="Text 7"/>
          <p:cNvSpPr txBox="1"/>
          <p:nvPr/>
        </p:nvSpPr>
        <p:spPr>
          <a:xfrm>
            <a:off x="1097280" y="4160520"/>
            <a:ext cx="9966960" cy="502920"/>
          </a:xfrm>
          <a:prstGeom prst="rect">
            <a:avLst/>
          </a:prstGeom>
          <a:noFill/>
          <a:ln/>
        </p:spPr>
        <p:txBody>
          <a:bodyPr wrap="square" lIns="0" tIns="0" rIns="0" bIns="0" rtlCol="0" anchor="ctr"/>
          <a:lstStyle/>
          <a:p>
            <a:pPr marL="0" indent="0">
              <a:buNone/>
            </a:pPr>
            <a:r>
              <a:rPr lang="en-US" sz="2000" dirty="0">
                <a:solidFill>
                  <a:srgbClr val="14304F"/>
                </a:solidFill>
                <a:latin typeface="Arial" pitchFamily="34" charset="0"/>
                <a:ea typeface="Arial" pitchFamily="34" charset="-122"/>
                <a:cs typeface="Arial" pitchFamily="34" charset="-120"/>
              </a:rPr>
              <a:t>Se cumplen 2.000 años del bautismo de Jesús y del inicio de su ministerio.</a:t>
            </a:r>
            <a:endParaRPr lang="en-US" sz="2000" dirty="0"/>
          </a:p>
        </p:txBody>
      </p:sp>
      <p:sp>
        <p:nvSpPr>
          <p:cNvPr id="10" name="Shape 8"/>
          <p:cNvSpPr/>
          <p:nvPr/>
        </p:nvSpPr>
        <p:spPr>
          <a:xfrm>
            <a:off x="640080" y="5257800"/>
            <a:ext cx="274320" cy="274320"/>
          </a:xfrm>
          <a:prstGeom prst="ellipse">
            <a:avLst/>
          </a:prstGeom>
          <a:solidFill>
            <a:srgbClr val="E8A33D"/>
          </a:solidFill>
          <a:ln/>
        </p:spPr>
        <p:txBody>
          <a:bodyPr/>
          <a:lstStyle/>
          <a:p>
            <a:endParaRPr lang="en-US"/>
          </a:p>
        </p:txBody>
      </p:sp>
      <p:sp>
        <p:nvSpPr>
          <p:cNvPr id="11" name="Text 9"/>
          <p:cNvSpPr txBox="1"/>
          <p:nvPr/>
        </p:nvSpPr>
        <p:spPr>
          <a:xfrm>
            <a:off x="1097280" y="5120640"/>
            <a:ext cx="10332720" cy="548640"/>
          </a:xfrm>
          <a:prstGeom prst="rect">
            <a:avLst/>
          </a:prstGeom>
          <a:noFill/>
          <a:ln/>
        </p:spPr>
        <p:txBody>
          <a:bodyPr wrap="square" lIns="0" tIns="0" rIns="0" bIns="0" rtlCol="0" anchor="ctr"/>
          <a:lstStyle/>
          <a:p>
            <a:pPr marL="0" indent="0">
              <a:buNone/>
            </a:pPr>
            <a:r>
              <a:rPr lang="en-US" sz="1900" b="1" dirty="0">
                <a:solidFill>
                  <a:srgbClr val="14304F"/>
                </a:solidFill>
                <a:latin typeface="Arial" pitchFamily="34" charset="0"/>
                <a:ea typeface="Arial" pitchFamily="34" charset="-122"/>
                <a:cs typeface="Arial" pitchFamily="34" charset="-120"/>
              </a:rPr>
              <a:t>No es una campaña de la Unión: es la parte que nos toca de algo que hace la iglesia entera.</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384048"/>
            <a:ext cx="10881360" cy="685800"/>
          </a:xfrm>
          <a:prstGeom prst="rect">
            <a:avLst/>
          </a:prstGeom>
          <a:noFill/>
          <a:ln/>
        </p:spPr>
        <p:txBody>
          <a:bodyPr wrap="square" lIns="0" tIns="0" rIns="0" bIns="0" rtlCol="0" anchor="ctr"/>
          <a:lstStyle/>
          <a:p>
            <a:pPr marL="0" indent="0">
              <a:buNone/>
            </a:pPr>
            <a:r>
              <a:rPr lang="en-US" sz="3400" b="1" dirty="0">
                <a:solidFill>
                  <a:srgbClr val="14304F"/>
                </a:solidFill>
                <a:latin typeface="Arial" pitchFamily="34" charset="0"/>
                <a:ea typeface="Arial" pitchFamily="34" charset="-122"/>
                <a:cs typeface="Arial" pitchFamily="34" charset="-120"/>
              </a:rPr>
              <a:t>Una Iglesia. Una Misión. Un Mensaje.</a:t>
            </a:r>
            <a:endParaRPr lang="en-US" sz="3400" dirty="0"/>
          </a:p>
        </p:txBody>
      </p:sp>
      <p:sp>
        <p:nvSpPr>
          <p:cNvPr id="3" name="Text 1"/>
          <p:cNvSpPr txBox="1"/>
          <p:nvPr/>
        </p:nvSpPr>
        <p:spPr>
          <a:xfrm>
            <a:off x="640080" y="1042416"/>
            <a:ext cx="10881360" cy="411480"/>
          </a:xfrm>
          <a:prstGeom prst="rect">
            <a:avLst/>
          </a:prstGeom>
          <a:noFill/>
          <a:ln/>
        </p:spPr>
        <p:txBody>
          <a:bodyPr wrap="square" lIns="0" tIns="0" rIns="0" bIns="0" rtlCol="0" anchor="ctr"/>
          <a:lstStyle/>
          <a:p>
            <a:pPr marL="0" indent="0">
              <a:buNone/>
            </a:pPr>
            <a:r>
              <a:rPr lang="en-US" sz="1600" i="1" dirty="0">
                <a:solidFill>
                  <a:srgbClr val="6B7F94"/>
                </a:solidFill>
                <a:latin typeface="Arial" pitchFamily="34" charset="0"/>
                <a:ea typeface="Arial" pitchFamily="34" charset="-122"/>
                <a:cs typeface="Arial" pitchFamily="34" charset="-120"/>
              </a:rPr>
              <a:t>Los tres pilares que ordenan todo el proyecto</a:t>
            </a:r>
            <a:endParaRPr lang="en-US" sz="1600" dirty="0"/>
          </a:p>
        </p:txBody>
      </p:sp>
      <p:sp>
        <p:nvSpPr>
          <p:cNvPr id="4" name="Shape 2"/>
          <p:cNvSpPr/>
          <p:nvPr/>
        </p:nvSpPr>
        <p:spPr>
          <a:xfrm>
            <a:off x="640080" y="1783080"/>
            <a:ext cx="3429000" cy="3566160"/>
          </a:xfrm>
          <a:prstGeom prst="roundRect">
            <a:avLst>
              <a:gd name="adj" fmla="val 2667"/>
            </a:avLst>
          </a:prstGeom>
          <a:solidFill>
            <a:srgbClr val="EAF0F6"/>
          </a:solidFill>
          <a:ln/>
        </p:spPr>
        <p:txBody>
          <a:bodyPr/>
          <a:lstStyle/>
          <a:p>
            <a:endParaRPr lang="en-US"/>
          </a:p>
        </p:txBody>
      </p:sp>
      <p:sp>
        <p:nvSpPr>
          <p:cNvPr id="5" name="Shape 3"/>
          <p:cNvSpPr/>
          <p:nvPr/>
        </p:nvSpPr>
        <p:spPr>
          <a:xfrm>
            <a:off x="960120" y="2057400"/>
            <a:ext cx="457200" cy="457200"/>
          </a:xfrm>
          <a:prstGeom prst="ellipse">
            <a:avLst/>
          </a:prstGeom>
          <a:solidFill>
            <a:srgbClr val="2E5C8A"/>
          </a:solidFill>
          <a:ln/>
        </p:spPr>
        <p:txBody>
          <a:bodyPr/>
          <a:lstStyle/>
          <a:p>
            <a:endParaRPr lang="en-US"/>
          </a:p>
        </p:txBody>
      </p:sp>
      <p:sp>
        <p:nvSpPr>
          <p:cNvPr id="6" name="Text 4"/>
          <p:cNvSpPr txBox="1"/>
          <p:nvPr/>
        </p:nvSpPr>
        <p:spPr>
          <a:xfrm>
            <a:off x="960120" y="20574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txBox="1"/>
          <p:nvPr/>
        </p:nvSpPr>
        <p:spPr>
          <a:xfrm>
            <a:off x="960120" y="2697480"/>
            <a:ext cx="2834640" cy="457200"/>
          </a:xfrm>
          <a:prstGeom prst="rect">
            <a:avLst/>
          </a:prstGeom>
          <a:noFill/>
          <a:ln/>
        </p:spPr>
        <p:txBody>
          <a:bodyPr wrap="square" lIns="0" tIns="0" rIns="0" bIns="0" rtlCol="0" anchor="ctr"/>
          <a:lstStyle/>
          <a:p>
            <a:pPr marL="0" indent="0">
              <a:buNone/>
            </a:pPr>
            <a:r>
              <a:rPr lang="en-US" sz="2200" b="1" dirty="0">
                <a:solidFill>
                  <a:srgbClr val="14304F"/>
                </a:solidFill>
                <a:latin typeface="Arial" pitchFamily="34" charset="0"/>
                <a:ea typeface="Arial" pitchFamily="34" charset="-122"/>
                <a:cs typeface="Arial" pitchFamily="34" charset="-120"/>
              </a:rPr>
              <a:t>Una Iglesia</a:t>
            </a:r>
            <a:endParaRPr lang="en-US" sz="2200" dirty="0"/>
          </a:p>
        </p:txBody>
      </p:sp>
      <p:sp>
        <p:nvSpPr>
          <p:cNvPr id="8" name="Text 6"/>
          <p:cNvSpPr txBox="1"/>
          <p:nvPr/>
        </p:nvSpPr>
        <p:spPr>
          <a:xfrm>
            <a:off x="960120" y="3246120"/>
            <a:ext cx="2834640" cy="1920240"/>
          </a:xfrm>
          <a:prstGeom prst="rect">
            <a:avLst/>
          </a:prstGeom>
          <a:noFill/>
          <a:ln/>
        </p:spPr>
        <p:txBody>
          <a:bodyPr wrap="square" lIns="0" tIns="0" rIns="0" bIns="0" rtlCol="0" anchor="ctr"/>
          <a:lstStyle/>
          <a:p>
            <a:pPr marL="0" indent="0">
              <a:lnSpc>
                <a:spcPct val="120000"/>
              </a:lnSpc>
              <a:buNone/>
            </a:pPr>
            <a:r>
              <a:rPr lang="en-US" sz="1400" dirty="0">
                <a:solidFill>
                  <a:srgbClr val="33465C"/>
                </a:solidFill>
                <a:latin typeface="Arial" pitchFamily="34" charset="0"/>
                <a:ea typeface="Arial" pitchFamily="34" charset="-122"/>
                <a:cs typeface="Arial" pitchFamily="34" charset="-120"/>
              </a:rPr>
              <a:t>Toda la iglesia en España avanza con un mismo calendario y unos mismos materiales. Iglesias, colegios e instituciones comparten hoja de ruta.</a:t>
            </a:r>
            <a:endParaRPr lang="en-US" sz="1400" dirty="0"/>
          </a:p>
        </p:txBody>
      </p:sp>
      <p:sp>
        <p:nvSpPr>
          <p:cNvPr id="9" name="Shape 7"/>
          <p:cNvSpPr/>
          <p:nvPr/>
        </p:nvSpPr>
        <p:spPr>
          <a:xfrm>
            <a:off x="4315968" y="1783080"/>
            <a:ext cx="3429000" cy="3566160"/>
          </a:xfrm>
          <a:prstGeom prst="roundRect">
            <a:avLst>
              <a:gd name="adj" fmla="val 2667"/>
            </a:avLst>
          </a:prstGeom>
          <a:solidFill>
            <a:srgbClr val="EAF0F6"/>
          </a:solidFill>
          <a:ln/>
        </p:spPr>
        <p:txBody>
          <a:bodyPr/>
          <a:lstStyle/>
          <a:p>
            <a:endParaRPr lang="en-US"/>
          </a:p>
        </p:txBody>
      </p:sp>
      <p:sp>
        <p:nvSpPr>
          <p:cNvPr id="10" name="Shape 8"/>
          <p:cNvSpPr/>
          <p:nvPr/>
        </p:nvSpPr>
        <p:spPr>
          <a:xfrm>
            <a:off x="4636008" y="2057400"/>
            <a:ext cx="457200" cy="457200"/>
          </a:xfrm>
          <a:prstGeom prst="ellipse">
            <a:avLst/>
          </a:prstGeom>
          <a:solidFill>
            <a:srgbClr val="2E5C8A"/>
          </a:solidFill>
          <a:ln/>
        </p:spPr>
        <p:txBody>
          <a:bodyPr/>
          <a:lstStyle/>
          <a:p>
            <a:endParaRPr lang="en-US"/>
          </a:p>
        </p:txBody>
      </p:sp>
      <p:sp>
        <p:nvSpPr>
          <p:cNvPr id="11" name="Text 9"/>
          <p:cNvSpPr txBox="1"/>
          <p:nvPr/>
        </p:nvSpPr>
        <p:spPr>
          <a:xfrm>
            <a:off x="4636008" y="20574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2" name="Text 10"/>
          <p:cNvSpPr txBox="1"/>
          <p:nvPr/>
        </p:nvSpPr>
        <p:spPr>
          <a:xfrm>
            <a:off x="4636008" y="2697480"/>
            <a:ext cx="2834640" cy="457200"/>
          </a:xfrm>
          <a:prstGeom prst="rect">
            <a:avLst/>
          </a:prstGeom>
          <a:noFill/>
          <a:ln/>
        </p:spPr>
        <p:txBody>
          <a:bodyPr wrap="square" lIns="0" tIns="0" rIns="0" bIns="0" rtlCol="0" anchor="ctr"/>
          <a:lstStyle/>
          <a:p>
            <a:pPr marL="0" indent="0">
              <a:buNone/>
            </a:pPr>
            <a:r>
              <a:rPr lang="en-US" sz="2200" b="1" dirty="0">
                <a:solidFill>
                  <a:srgbClr val="14304F"/>
                </a:solidFill>
                <a:latin typeface="Arial" pitchFamily="34" charset="0"/>
                <a:ea typeface="Arial" pitchFamily="34" charset="-122"/>
                <a:cs typeface="Arial" pitchFamily="34" charset="-120"/>
              </a:rPr>
              <a:t>Una Misión</a:t>
            </a:r>
            <a:endParaRPr lang="en-US" sz="2200" dirty="0"/>
          </a:p>
        </p:txBody>
      </p:sp>
      <p:sp>
        <p:nvSpPr>
          <p:cNvPr id="13" name="Text 11"/>
          <p:cNvSpPr txBox="1"/>
          <p:nvPr/>
        </p:nvSpPr>
        <p:spPr>
          <a:xfrm>
            <a:off x="4636008" y="3246120"/>
            <a:ext cx="2834640" cy="1920240"/>
          </a:xfrm>
          <a:prstGeom prst="rect">
            <a:avLst/>
          </a:prstGeom>
          <a:noFill/>
          <a:ln/>
        </p:spPr>
        <p:txBody>
          <a:bodyPr wrap="square" lIns="0" tIns="0" rIns="0" bIns="0" rtlCol="0" anchor="ctr"/>
          <a:lstStyle/>
          <a:p>
            <a:pPr marL="0" indent="0">
              <a:lnSpc>
                <a:spcPct val="120000"/>
              </a:lnSpc>
              <a:buNone/>
            </a:pPr>
            <a:r>
              <a:rPr lang="en-US" sz="1400" dirty="0">
                <a:solidFill>
                  <a:srgbClr val="33465C"/>
                </a:solidFill>
                <a:latin typeface="Arial" pitchFamily="34" charset="0"/>
                <a:ea typeface="Arial" pitchFamily="34" charset="-122"/>
                <a:cs typeface="Arial" pitchFamily="34" charset="-120"/>
              </a:rPr>
              <a:t>El mensaje se comparte por todos los medios: redes, publicaciones, radio y televisión. Cada pantalla y cada conversación son lugar de misión.</a:t>
            </a:r>
            <a:endParaRPr lang="en-US" sz="1400" dirty="0"/>
          </a:p>
        </p:txBody>
      </p:sp>
      <p:sp>
        <p:nvSpPr>
          <p:cNvPr id="14" name="Shape 12"/>
          <p:cNvSpPr/>
          <p:nvPr/>
        </p:nvSpPr>
        <p:spPr>
          <a:xfrm>
            <a:off x="7991856" y="1783080"/>
            <a:ext cx="3429000" cy="3566160"/>
          </a:xfrm>
          <a:prstGeom prst="roundRect">
            <a:avLst>
              <a:gd name="adj" fmla="val 2667"/>
            </a:avLst>
          </a:prstGeom>
          <a:solidFill>
            <a:srgbClr val="EAF0F6"/>
          </a:solidFill>
          <a:ln/>
        </p:spPr>
        <p:txBody>
          <a:bodyPr/>
          <a:lstStyle/>
          <a:p>
            <a:endParaRPr lang="en-US"/>
          </a:p>
        </p:txBody>
      </p:sp>
      <p:sp>
        <p:nvSpPr>
          <p:cNvPr id="15" name="Shape 13"/>
          <p:cNvSpPr/>
          <p:nvPr/>
        </p:nvSpPr>
        <p:spPr>
          <a:xfrm>
            <a:off x="8311896" y="2057400"/>
            <a:ext cx="457200" cy="457200"/>
          </a:xfrm>
          <a:prstGeom prst="ellipse">
            <a:avLst/>
          </a:prstGeom>
          <a:solidFill>
            <a:srgbClr val="E8A33D"/>
          </a:solidFill>
          <a:ln/>
        </p:spPr>
        <p:txBody>
          <a:bodyPr/>
          <a:lstStyle/>
          <a:p>
            <a:endParaRPr lang="en-US"/>
          </a:p>
        </p:txBody>
      </p:sp>
      <p:sp>
        <p:nvSpPr>
          <p:cNvPr id="16" name="Text 14"/>
          <p:cNvSpPr txBox="1"/>
          <p:nvPr/>
        </p:nvSpPr>
        <p:spPr>
          <a:xfrm>
            <a:off x="8311896" y="20574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7" name="Text 15"/>
          <p:cNvSpPr txBox="1"/>
          <p:nvPr/>
        </p:nvSpPr>
        <p:spPr>
          <a:xfrm>
            <a:off x="8311896" y="2697480"/>
            <a:ext cx="2834640" cy="457200"/>
          </a:xfrm>
          <a:prstGeom prst="rect">
            <a:avLst/>
          </a:prstGeom>
          <a:noFill/>
          <a:ln/>
        </p:spPr>
        <p:txBody>
          <a:bodyPr wrap="square" lIns="0" tIns="0" rIns="0" bIns="0" rtlCol="0" anchor="ctr"/>
          <a:lstStyle/>
          <a:p>
            <a:pPr marL="0" indent="0">
              <a:buNone/>
            </a:pPr>
            <a:r>
              <a:rPr lang="en-US" sz="2200" b="1" dirty="0">
                <a:solidFill>
                  <a:srgbClr val="14304F"/>
                </a:solidFill>
                <a:latin typeface="Arial" pitchFamily="34" charset="0"/>
                <a:ea typeface="Arial" pitchFamily="34" charset="-122"/>
                <a:cs typeface="Arial" pitchFamily="34" charset="-120"/>
              </a:rPr>
              <a:t>Un Mensaje</a:t>
            </a:r>
            <a:endParaRPr lang="en-US" sz="2200" dirty="0"/>
          </a:p>
        </p:txBody>
      </p:sp>
      <p:sp>
        <p:nvSpPr>
          <p:cNvPr id="18" name="Text 16"/>
          <p:cNvSpPr txBox="1"/>
          <p:nvPr/>
        </p:nvSpPr>
        <p:spPr>
          <a:xfrm>
            <a:off x="8311896" y="3246120"/>
            <a:ext cx="2834640" cy="1920240"/>
          </a:xfrm>
          <a:prstGeom prst="rect">
            <a:avLst/>
          </a:prstGeom>
          <a:noFill/>
          <a:ln/>
        </p:spPr>
        <p:txBody>
          <a:bodyPr wrap="square" lIns="0" tIns="0" rIns="0" bIns="0" rtlCol="0" anchor="ctr"/>
          <a:lstStyle/>
          <a:p>
            <a:pPr marL="0" indent="0">
              <a:lnSpc>
                <a:spcPct val="120000"/>
              </a:lnSpc>
              <a:buNone/>
            </a:pPr>
            <a:r>
              <a:rPr lang="en-US" sz="1400" dirty="0">
                <a:solidFill>
                  <a:srgbClr val="33465C"/>
                </a:solidFill>
                <a:latin typeface="Arial" pitchFamily="34" charset="0"/>
                <a:ea typeface="Arial" pitchFamily="34" charset="-122"/>
                <a:cs typeface="Arial" pitchFamily="34" charset="-120"/>
              </a:rPr>
              <a:t>Jesucristo, el Mesías. Un solo nombre, dicho a una sola voz por toda la iglesia en España.</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384048"/>
            <a:ext cx="10881360" cy="685800"/>
          </a:xfrm>
          <a:prstGeom prst="rect">
            <a:avLst/>
          </a:prstGeom>
          <a:noFill/>
          <a:ln/>
        </p:spPr>
        <p:txBody>
          <a:bodyPr wrap="square" lIns="0" tIns="0" rIns="0" bIns="0" rtlCol="0" anchor="ctr"/>
          <a:lstStyle/>
          <a:p>
            <a:pPr marL="0" indent="0">
              <a:buNone/>
            </a:pPr>
            <a:r>
              <a:rPr lang="en-US" sz="3400" b="1" dirty="0">
                <a:solidFill>
                  <a:srgbClr val="14304F"/>
                </a:solidFill>
                <a:latin typeface="Arial" pitchFamily="34" charset="0"/>
                <a:ea typeface="Arial" pitchFamily="34" charset="-122"/>
                <a:cs typeface="Arial" pitchFamily="34" charset="-120"/>
              </a:rPr>
              <a:t>El camino, en cuatro etapas</a:t>
            </a:r>
            <a:endParaRPr lang="en-US" sz="3400" dirty="0"/>
          </a:p>
        </p:txBody>
      </p:sp>
      <p:sp>
        <p:nvSpPr>
          <p:cNvPr id="3" name="Text 1"/>
          <p:cNvSpPr txBox="1"/>
          <p:nvPr/>
        </p:nvSpPr>
        <p:spPr>
          <a:xfrm>
            <a:off x="640080" y="1042416"/>
            <a:ext cx="10881360" cy="411480"/>
          </a:xfrm>
          <a:prstGeom prst="rect">
            <a:avLst/>
          </a:prstGeom>
          <a:noFill/>
          <a:ln/>
        </p:spPr>
        <p:txBody>
          <a:bodyPr wrap="square" lIns="0" tIns="0" rIns="0" bIns="0" rtlCol="0" anchor="ctr"/>
          <a:lstStyle/>
          <a:p>
            <a:pPr marL="0" indent="0">
              <a:buNone/>
            </a:pPr>
            <a:r>
              <a:rPr lang="en-US" sz="1600" i="1" dirty="0">
                <a:solidFill>
                  <a:srgbClr val="6B7F94"/>
                </a:solidFill>
                <a:latin typeface="Arial" pitchFamily="34" charset="0"/>
                <a:ea typeface="Arial" pitchFamily="34" charset="-122"/>
                <a:cs typeface="Arial" pitchFamily="34" charset="-120"/>
              </a:rPr>
              <a:t>Primero la vida interior. La misión nace de una iglesia que ha estado de rodillas.</a:t>
            </a:r>
            <a:endParaRPr lang="en-US" sz="1600" dirty="0"/>
          </a:p>
        </p:txBody>
      </p:sp>
      <p:sp>
        <p:nvSpPr>
          <p:cNvPr id="4" name="Shape 2"/>
          <p:cNvSpPr/>
          <p:nvPr/>
        </p:nvSpPr>
        <p:spPr>
          <a:xfrm>
            <a:off x="640080" y="1783080"/>
            <a:ext cx="457200" cy="457200"/>
          </a:xfrm>
          <a:prstGeom prst="ellipse">
            <a:avLst/>
          </a:prstGeom>
          <a:solidFill>
            <a:srgbClr val="2E5C8A"/>
          </a:solidFill>
          <a:ln/>
        </p:spPr>
        <p:txBody>
          <a:bodyPr/>
          <a:lstStyle/>
          <a:p>
            <a:endParaRPr lang="en-US"/>
          </a:p>
        </p:txBody>
      </p:sp>
      <p:sp>
        <p:nvSpPr>
          <p:cNvPr id="5" name="Text 3"/>
          <p:cNvSpPr txBox="1"/>
          <p:nvPr/>
        </p:nvSpPr>
        <p:spPr>
          <a:xfrm>
            <a:off x="640080" y="17830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6" name="Text 4"/>
          <p:cNvSpPr txBox="1"/>
          <p:nvPr/>
        </p:nvSpPr>
        <p:spPr>
          <a:xfrm>
            <a:off x="1371600" y="1691640"/>
            <a:ext cx="3200400" cy="457200"/>
          </a:xfrm>
          <a:prstGeom prst="rect">
            <a:avLst/>
          </a:prstGeom>
          <a:noFill/>
          <a:ln/>
        </p:spPr>
        <p:txBody>
          <a:bodyPr wrap="square" lIns="0" tIns="0" rIns="0" bIns="0" rtlCol="0" anchor="ctr"/>
          <a:lstStyle/>
          <a:p>
            <a:pPr marL="0" indent="0">
              <a:buNone/>
            </a:pPr>
            <a:r>
              <a:rPr lang="en-US" sz="1900" b="1" dirty="0">
                <a:solidFill>
                  <a:srgbClr val="14304F"/>
                </a:solidFill>
                <a:latin typeface="Arial" pitchFamily="34" charset="0"/>
                <a:ea typeface="Arial" pitchFamily="34" charset="-122"/>
                <a:cs typeface="Arial" pitchFamily="34" charset="-120"/>
              </a:rPr>
              <a:t>Preparación espiritual</a:t>
            </a:r>
            <a:endParaRPr lang="en-US" sz="1900" dirty="0"/>
          </a:p>
        </p:txBody>
      </p:sp>
      <p:sp>
        <p:nvSpPr>
          <p:cNvPr id="7" name="Text 5"/>
          <p:cNvSpPr txBox="1"/>
          <p:nvPr/>
        </p:nvSpPr>
        <p:spPr>
          <a:xfrm>
            <a:off x="4617720" y="1691640"/>
            <a:ext cx="2194560" cy="457200"/>
          </a:xfrm>
          <a:prstGeom prst="rect">
            <a:avLst/>
          </a:prstGeom>
          <a:noFill/>
          <a:ln/>
        </p:spPr>
        <p:txBody>
          <a:bodyPr wrap="square" lIns="0" tIns="0" rIns="0" bIns="0" rtlCol="0" anchor="ctr"/>
          <a:lstStyle/>
          <a:p>
            <a:pPr marL="0" indent="0">
              <a:buNone/>
            </a:pPr>
            <a:r>
              <a:rPr lang="en-US" sz="1400" b="1" dirty="0">
                <a:solidFill>
                  <a:srgbClr val="2E5C8A"/>
                </a:solidFill>
                <a:latin typeface="Arial" pitchFamily="34" charset="0"/>
                <a:ea typeface="Arial" pitchFamily="34" charset="-122"/>
                <a:cs typeface="Arial" pitchFamily="34" charset="-120"/>
              </a:rPr>
              <a:t>Sep – nov 2026</a:t>
            </a:r>
            <a:endParaRPr lang="en-US" sz="1400" dirty="0"/>
          </a:p>
        </p:txBody>
      </p:sp>
      <p:sp>
        <p:nvSpPr>
          <p:cNvPr id="8" name="Text 6"/>
          <p:cNvSpPr txBox="1"/>
          <p:nvPr/>
        </p:nvSpPr>
        <p:spPr>
          <a:xfrm>
            <a:off x="6903720" y="1655064"/>
            <a:ext cx="4617720" cy="685800"/>
          </a:xfrm>
          <a:prstGeom prst="rect">
            <a:avLst/>
          </a:prstGeom>
          <a:noFill/>
          <a:ln/>
        </p:spPr>
        <p:txBody>
          <a:bodyPr wrap="square" lIns="0" tIns="0" rIns="0" bIns="0" rtlCol="0" anchor="ctr"/>
          <a:lstStyle/>
          <a:p>
            <a:pPr marL="0" indent="0">
              <a:lnSpc>
                <a:spcPct val="115000"/>
              </a:lnSpc>
              <a:buNone/>
            </a:pPr>
            <a:r>
              <a:rPr lang="en-US" sz="1300" dirty="0">
                <a:solidFill>
                  <a:srgbClr val="33465C"/>
                </a:solidFill>
                <a:latin typeface="Arial" pitchFamily="34" charset="0"/>
                <a:ea typeface="Arial" pitchFamily="34" charset="-122"/>
                <a:cs typeface="Arial" pitchFamily="34" charset="-120"/>
              </a:rPr>
              <a:t>40 días de crecimiento · Semana de Oración Nacional</a:t>
            </a:r>
            <a:endParaRPr lang="en-US" sz="1300" dirty="0"/>
          </a:p>
        </p:txBody>
      </p:sp>
      <p:sp>
        <p:nvSpPr>
          <p:cNvPr id="9" name="Shape 7"/>
          <p:cNvSpPr/>
          <p:nvPr/>
        </p:nvSpPr>
        <p:spPr>
          <a:xfrm>
            <a:off x="640080" y="2862072"/>
            <a:ext cx="457200" cy="457200"/>
          </a:xfrm>
          <a:prstGeom prst="ellipse">
            <a:avLst/>
          </a:prstGeom>
          <a:solidFill>
            <a:srgbClr val="2E5C8A"/>
          </a:solidFill>
          <a:ln/>
        </p:spPr>
        <p:txBody>
          <a:bodyPr/>
          <a:lstStyle/>
          <a:p>
            <a:endParaRPr lang="en-US"/>
          </a:p>
        </p:txBody>
      </p:sp>
      <p:sp>
        <p:nvSpPr>
          <p:cNvPr id="10" name="Text 8"/>
          <p:cNvSpPr txBox="1"/>
          <p:nvPr/>
        </p:nvSpPr>
        <p:spPr>
          <a:xfrm>
            <a:off x="640080" y="286207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txBox="1"/>
          <p:nvPr/>
        </p:nvSpPr>
        <p:spPr>
          <a:xfrm>
            <a:off x="1371600" y="2770632"/>
            <a:ext cx="3200400" cy="457200"/>
          </a:xfrm>
          <a:prstGeom prst="rect">
            <a:avLst/>
          </a:prstGeom>
          <a:noFill/>
          <a:ln/>
        </p:spPr>
        <p:txBody>
          <a:bodyPr wrap="square" lIns="0" tIns="0" rIns="0" bIns="0" rtlCol="0" anchor="ctr"/>
          <a:lstStyle/>
          <a:p>
            <a:pPr marL="0" indent="0">
              <a:buNone/>
            </a:pPr>
            <a:r>
              <a:rPr lang="en-US" sz="1900" b="1" dirty="0">
                <a:solidFill>
                  <a:srgbClr val="14304F"/>
                </a:solidFill>
                <a:latin typeface="Arial" pitchFamily="34" charset="0"/>
                <a:ea typeface="Arial" pitchFamily="34" charset="-122"/>
                <a:cs typeface="Arial" pitchFamily="34" charset="-120"/>
              </a:rPr>
              <a:t>Formación y equipamiento</a:t>
            </a:r>
            <a:endParaRPr lang="en-US" sz="1900" dirty="0"/>
          </a:p>
        </p:txBody>
      </p:sp>
      <p:sp>
        <p:nvSpPr>
          <p:cNvPr id="12" name="Text 10"/>
          <p:cNvSpPr txBox="1"/>
          <p:nvPr/>
        </p:nvSpPr>
        <p:spPr>
          <a:xfrm>
            <a:off x="4617720" y="2770632"/>
            <a:ext cx="2194560" cy="457200"/>
          </a:xfrm>
          <a:prstGeom prst="rect">
            <a:avLst/>
          </a:prstGeom>
          <a:noFill/>
          <a:ln/>
        </p:spPr>
        <p:txBody>
          <a:bodyPr wrap="square" lIns="0" tIns="0" rIns="0" bIns="0" rtlCol="0" anchor="ctr"/>
          <a:lstStyle/>
          <a:p>
            <a:pPr marL="0" indent="0">
              <a:buNone/>
            </a:pPr>
            <a:r>
              <a:rPr lang="en-US" sz="1400" b="1" dirty="0">
                <a:solidFill>
                  <a:srgbClr val="2E5C8A"/>
                </a:solidFill>
                <a:latin typeface="Arial" pitchFamily="34" charset="0"/>
                <a:ea typeface="Arial" pitchFamily="34" charset="-122"/>
                <a:cs typeface="Arial" pitchFamily="34" charset="-120"/>
              </a:rPr>
              <a:t>Oct 2026 – feb 2027</a:t>
            </a:r>
            <a:endParaRPr lang="en-US" sz="1400" dirty="0"/>
          </a:p>
        </p:txBody>
      </p:sp>
      <p:sp>
        <p:nvSpPr>
          <p:cNvPr id="13" name="Text 11"/>
          <p:cNvSpPr txBox="1"/>
          <p:nvPr/>
        </p:nvSpPr>
        <p:spPr>
          <a:xfrm>
            <a:off x="6903720" y="2734056"/>
            <a:ext cx="4617720" cy="685800"/>
          </a:xfrm>
          <a:prstGeom prst="rect">
            <a:avLst/>
          </a:prstGeom>
          <a:noFill/>
          <a:ln/>
        </p:spPr>
        <p:txBody>
          <a:bodyPr wrap="square" lIns="0" tIns="0" rIns="0" bIns="0" rtlCol="0" anchor="ctr"/>
          <a:lstStyle/>
          <a:p>
            <a:pPr marL="0" indent="0">
              <a:lnSpc>
                <a:spcPct val="115000"/>
              </a:lnSpc>
              <a:buNone/>
            </a:pPr>
            <a:r>
              <a:rPr lang="en-US" sz="1300" dirty="0">
                <a:solidFill>
                  <a:srgbClr val="33465C"/>
                </a:solidFill>
                <a:latin typeface="Arial" pitchFamily="34" charset="0"/>
                <a:ea typeface="Arial" pitchFamily="34" charset="-122"/>
                <a:cs typeface="Arial" pitchFamily="34" charset="-120"/>
              </a:rPr>
              <a:t>Formación General · Formación por zonas (Madrid, el 28 de noviembre)</a:t>
            </a:r>
            <a:endParaRPr lang="en-US" sz="1300" dirty="0"/>
          </a:p>
        </p:txBody>
      </p:sp>
      <p:sp>
        <p:nvSpPr>
          <p:cNvPr id="14" name="Shape 12"/>
          <p:cNvSpPr/>
          <p:nvPr/>
        </p:nvSpPr>
        <p:spPr>
          <a:xfrm>
            <a:off x="640080" y="3941064"/>
            <a:ext cx="457200" cy="457200"/>
          </a:xfrm>
          <a:prstGeom prst="ellipse">
            <a:avLst/>
          </a:prstGeom>
          <a:solidFill>
            <a:srgbClr val="2E5C8A"/>
          </a:solidFill>
          <a:ln/>
        </p:spPr>
        <p:txBody>
          <a:bodyPr/>
          <a:lstStyle/>
          <a:p>
            <a:endParaRPr lang="en-US"/>
          </a:p>
        </p:txBody>
      </p:sp>
      <p:sp>
        <p:nvSpPr>
          <p:cNvPr id="15" name="Text 13"/>
          <p:cNvSpPr txBox="1"/>
          <p:nvPr/>
        </p:nvSpPr>
        <p:spPr>
          <a:xfrm>
            <a:off x="640080" y="3941064"/>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6" name="Text 14"/>
          <p:cNvSpPr txBox="1"/>
          <p:nvPr/>
        </p:nvSpPr>
        <p:spPr>
          <a:xfrm>
            <a:off x="1371600" y="3849624"/>
            <a:ext cx="3200400" cy="457200"/>
          </a:xfrm>
          <a:prstGeom prst="rect">
            <a:avLst/>
          </a:prstGeom>
          <a:noFill/>
          <a:ln/>
        </p:spPr>
        <p:txBody>
          <a:bodyPr wrap="square" lIns="0" tIns="0" rIns="0" bIns="0" rtlCol="0" anchor="ctr"/>
          <a:lstStyle/>
          <a:p>
            <a:pPr marL="0" indent="0">
              <a:buNone/>
            </a:pPr>
            <a:r>
              <a:rPr lang="en-US" sz="1900" b="1" dirty="0">
                <a:solidFill>
                  <a:srgbClr val="14304F"/>
                </a:solidFill>
                <a:latin typeface="Arial" pitchFamily="34" charset="0"/>
                <a:ea typeface="Arial" pitchFamily="34" charset="-122"/>
                <a:cs typeface="Arial" pitchFamily="34" charset="-120"/>
              </a:rPr>
              <a:t>Año de proclamación</a:t>
            </a:r>
            <a:endParaRPr lang="en-US" sz="1900" dirty="0"/>
          </a:p>
        </p:txBody>
      </p:sp>
      <p:sp>
        <p:nvSpPr>
          <p:cNvPr id="17" name="Text 15"/>
          <p:cNvSpPr txBox="1"/>
          <p:nvPr/>
        </p:nvSpPr>
        <p:spPr>
          <a:xfrm>
            <a:off x="4617720" y="3849624"/>
            <a:ext cx="2194560" cy="457200"/>
          </a:xfrm>
          <a:prstGeom prst="rect">
            <a:avLst/>
          </a:prstGeom>
          <a:noFill/>
          <a:ln/>
        </p:spPr>
        <p:txBody>
          <a:bodyPr wrap="square" lIns="0" tIns="0" rIns="0" bIns="0" rtlCol="0" anchor="ctr"/>
          <a:lstStyle/>
          <a:p>
            <a:pPr marL="0" indent="0">
              <a:buNone/>
            </a:pPr>
            <a:r>
              <a:rPr lang="en-US" sz="1400" b="1" dirty="0">
                <a:solidFill>
                  <a:srgbClr val="2E5C8A"/>
                </a:solidFill>
                <a:latin typeface="Arial" pitchFamily="34" charset="0"/>
                <a:ea typeface="Arial" pitchFamily="34" charset="-122"/>
                <a:cs typeface="Arial" pitchFamily="34" charset="-120"/>
              </a:rPr>
              <a:t>Ene – ago 2027</a:t>
            </a:r>
            <a:endParaRPr lang="en-US" sz="1400" dirty="0"/>
          </a:p>
        </p:txBody>
      </p:sp>
      <p:sp>
        <p:nvSpPr>
          <p:cNvPr id="18" name="Text 16"/>
          <p:cNvSpPr txBox="1"/>
          <p:nvPr/>
        </p:nvSpPr>
        <p:spPr>
          <a:xfrm>
            <a:off x="6903720" y="3813048"/>
            <a:ext cx="4617720" cy="685800"/>
          </a:xfrm>
          <a:prstGeom prst="rect">
            <a:avLst/>
          </a:prstGeom>
          <a:noFill/>
          <a:ln/>
        </p:spPr>
        <p:txBody>
          <a:bodyPr wrap="square" lIns="0" tIns="0" rIns="0" bIns="0" rtlCol="0" anchor="ctr"/>
          <a:lstStyle/>
          <a:p>
            <a:pPr marL="0" indent="0">
              <a:lnSpc>
                <a:spcPct val="115000"/>
              </a:lnSpc>
              <a:buNone/>
            </a:pPr>
            <a:r>
              <a:rPr lang="en-US" sz="1300" dirty="0">
                <a:solidFill>
                  <a:srgbClr val="33465C"/>
                </a:solidFill>
                <a:latin typeface="Arial" pitchFamily="34" charset="0"/>
                <a:ea typeface="Arial" pitchFamily="34" charset="-122"/>
                <a:cs typeface="Arial" pitchFamily="34" charset="-120"/>
              </a:rPr>
              <a:t>10 días de oración · Día de Impacto Nacional · Evangelismo de cosecha</a:t>
            </a:r>
            <a:endParaRPr lang="en-US" sz="1300" dirty="0"/>
          </a:p>
        </p:txBody>
      </p:sp>
      <p:sp>
        <p:nvSpPr>
          <p:cNvPr id="19" name="Shape 17"/>
          <p:cNvSpPr/>
          <p:nvPr/>
        </p:nvSpPr>
        <p:spPr>
          <a:xfrm>
            <a:off x="640080" y="5020056"/>
            <a:ext cx="457200" cy="457200"/>
          </a:xfrm>
          <a:prstGeom prst="ellipse">
            <a:avLst/>
          </a:prstGeom>
          <a:solidFill>
            <a:srgbClr val="E8A33D"/>
          </a:solidFill>
          <a:ln/>
        </p:spPr>
        <p:txBody>
          <a:bodyPr/>
          <a:lstStyle/>
          <a:p>
            <a:endParaRPr lang="en-US"/>
          </a:p>
        </p:txBody>
      </p:sp>
      <p:sp>
        <p:nvSpPr>
          <p:cNvPr id="20" name="Text 18"/>
          <p:cNvSpPr txBox="1"/>
          <p:nvPr/>
        </p:nvSpPr>
        <p:spPr>
          <a:xfrm>
            <a:off x="640080" y="5020056"/>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1" name="Text 19"/>
          <p:cNvSpPr txBox="1"/>
          <p:nvPr/>
        </p:nvSpPr>
        <p:spPr>
          <a:xfrm>
            <a:off x="1371600" y="4928616"/>
            <a:ext cx="3200400" cy="457200"/>
          </a:xfrm>
          <a:prstGeom prst="rect">
            <a:avLst/>
          </a:prstGeom>
          <a:noFill/>
          <a:ln/>
        </p:spPr>
        <p:txBody>
          <a:bodyPr wrap="square" lIns="0" tIns="0" rIns="0" bIns="0" rtlCol="0" anchor="ctr"/>
          <a:lstStyle/>
          <a:p>
            <a:pPr marL="0" indent="0">
              <a:buNone/>
            </a:pPr>
            <a:r>
              <a:rPr lang="en-US" sz="1900" b="1" dirty="0">
                <a:solidFill>
                  <a:srgbClr val="14304F"/>
                </a:solidFill>
                <a:latin typeface="Arial" pitchFamily="34" charset="0"/>
                <a:ea typeface="Arial" pitchFamily="34" charset="-122"/>
                <a:cs typeface="Arial" pitchFamily="34" charset="-120"/>
              </a:rPr>
              <a:t>Impacto final</a:t>
            </a:r>
            <a:endParaRPr lang="en-US" sz="1900" dirty="0"/>
          </a:p>
        </p:txBody>
      </p:sp>
      <p:sp>
        <p:nvSpPr>
          <p:cNvPr id="22" name="Text 20"/>
          <p:cNvSpPr txBox="1"/>
          <p:nvPr/>
        </p:nvSpPr>
        <p:spPr>
          <a:xfrm>
            <a:off x="4617720" y="4928616"/>
            <a:ext cx="2194560" cy="457200"/>
          </a:xfrm>
          <a:prstGeom prst="rect">
            <a:avLst/>
          </a:prstGeom>
          <a:noFill/>
          <a:ln/>
        </p:spPr>
        <p:txBody>
          <a:bodyPr wrap="square" lIns="0" tIns="0" rIns="0" bIns="0" rtlCol="0" anchor="ctr"/>
          <a:lstStyle/>
          <a:p>
            <a:pPr marL="0" indent="0">
              <a:buNone/>
            </a:pPr>
            <a:r>
              <a:rPr lang="en-US" sz="1400" b="1" dirty="0">
                <a:solidFill>
                  <a:srgbClr val="2E5C8A"/>
                </a:solidFill>
                <a:latin typeface="Arial" pitchFamily="34" charset="0"/>
                <a:ea typeface="Arial" pitchFamily="34" charset="-122"/>
                <a:cs typeface="Arial" pitchFamily="34" charset="-120"/>
              </a:rPr>
              <a:t>Septiembre 2027</a:t>
            </a:r>
            <a:endParaRPr lang="en-US" sz="1400" dirty="0"/>
          </a:p>
        </p:txBody>
      </p:sp>
      <p:sp>
        <p:nvSpPr>
          <p:cNvPr id="23" name="Text 21"/>
          <p:cNvSpPr txBox="1"/>
          <p:nvPr/>
        </p:nvSpPr>
        <p:spPr>
          <a:xfrm>
            <a:off x="6903720" y="4892040"/>
            <a:ext cx="4617720" cy="685800"/>
          </a:xfrm>
          <a:prstGeom prst="rect">
            <a:avLst/>
          </a:prstGeom>
          <a:noFill/>
          <a:ln/>
        </p:spPr>
        <p:txBody>
          <a:bodyPr wrap="square" lIns="0" tIns="0" rIns="0" bIns="0" rtlCol="0" anchor="ctr"/>
          <a:lstStyle/>
          <a:p>
            <a:pPr marL="0" indent="0">
              <a:lnSpc>
                <a:spcPct val="115000"/>
              </a:lnSpc>
              <a:buNone/>
            </a:pPr>
            <a:r>
              <a:rPr lang="en-US" sz="1300" dirty="0">
                <a:solidFill>
                  <a:srgbClr val="33465C"/>
                </a:solidFill>
                <a:latin typeface="Arial" pitchFamily="34" charset="0"/>
                <a:ea typeface="Arial" pitchFamily="34" charset="-122"/>
                <a:cs typeface="Arial" pitchFamily="34" charset="-120"/>
              </a:rPr>
              <a:t>El clímax de todo el año: la iglesia mundial proclama a la vez</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4304F"/>
        </a:solidFill>
        <a:effectLst/>
      </p:bgPr>
    </p:bg>
    <p:spTree>
      <p:nvGrpSpPr>
        <p:cNvPr id="1" name=""/>
        <p:cNvGrpSpPr/>
        <p:nvPr/>
      </p:nvGrpSpPr>
      <p:grpSpPr>
        <a:xfrm>
          <a:off x="0" y="0"/>
          <a:ext cx="0" cy="0"/>
          <a:chOff x="0" y="0"/>
          <a:chExt cx="0" cy="0"/>
        </a:xfrm>
      </p:grpSpPr>
      <p:sp>
        <p:nvSpPr>
          <p:cNvPr id="2" name="Text 0"/>
          <p:cNvSpPr txBox="1"/>
          <p:nvPr/>
        </p:nvSpPr>
        <p:spPr>
          <a:xfrm>
            <a:off x="640080" y="384048"/>
            <a:ext cx="10881360" cy="685800"/>
          </a:xfrm>
          <a:prstGeom prst="rect">
            <a:avLst/>
          </a:prstGeom>
          <a:noFill/>
          <a:ln/>
        </p:spPr>
        <p:txBody>
          <a:bodyPr wrap="square" lIns="0" tIns="0" rIns="0" bIns="0" rtlCol="0" anchor="ctr"/>
          <a:lstStyle/>
          <a:p>
            <a:pPr marL="0" indent="0">
              <a:buNone/>
            </a:pPr>
            <a:r>
              <a:rPr lang="en-US" sz="3400" b="1" dirty="0">
                <a:solidFill>
                  <a:srgbClr val="FFFFFF"/>
                </a:solidFill>
                <a:latin typeface="Arial" pitchFamily="34" charset="0"/>
                <a:ea typeface="Arial" pitchFamily="34" charset="-122"/>
                <a:cs typeface="Arial" pitchFamily="34" charset="-120"/>
              </a:rPr>
              <a:t>Dónde estamos hoy</a:t>
            </a:r>
            <a:endParaRPr lang="en-US" sz="3400" dirty="0"/>
          </a:p>
        </p:txBody>
      </p:sp>
      <p:sp>
        <p:nvSpPr>
          <p:cNvPr id="3" name="Shape 1"/>
          <p:cNvSpPr/>
          <p:nvPr/>
        </p:nvSpPr>
        <p:spPr>
          <a:xfrm>
            <a:off x="640080" y="1371600"/>
            <a:ext cx="3291840" cy="1737360"/>
          </a:xfrm>
          <a:prstGeom prst="roundRect">
            <a:avLst>
              <a:gd name="adj" fmla="val 5263"/>
            </a:avLst>
          </a:prstGeom>
          <a:solidFill>
            <a:srgbClr val="E8A33D"/>
          </a:solidFill>
          <a:ln/>
        </p:spPr>
        <p:txBody>
          <a:bodyPr/>
          <a:lstStyle/>
          <a:p>
            <a:endParaRPr lang="en-US"/>
          </a:p>
        </p:txBody>
      </p:sp>
      <p:sp>
        <p:nvSpPr>
          <p:cNvPr id="4" name="Text 2"/>
          <p:cNvSpPr txBox="1"/>
          <p:nvPr/>
        </p:nvSpPr>
        <p:spPr>
          <a:xfrm>
            <a:off x="914400" y="1554480"/>
            <a:ext cx="2743200" cy="731520"/>
          </a:xfrm>
          <a:prstGeom prst="rect">
            <a:avLst/>
          </a:prstGeom>
          <a:noFill/>
          <a:ln/>
        </p:spPr>
        <p:txBody>
          <a:bodyPr wrap="square" lIns="0" tIns="0" rIns="0" bIns="0" rtlCol="0" anchor="ctr"/>
          <a:lstStyle/>
          <a:p>
            <a:pPr marL="0" indent="0">
              <a:buNone/>
            </a:pPr>
            <a:r>
              <a:rPr lang="en-US" sz="4400" b="1" dirty="0">
                <a:solidFill>
                  <a:srgbClr val="14304F"/>
                </a:solidFill>
                <a:latin typeface="Arial" pitchFamily="34" charset="0"/>
                <a:ea typeface="Arial" pitchFamily="34" charset="-122"/>
                <a:cs typeface="Arial" pitchFamily="34" charset="-120"/>
              </a:rPr>
              <a:t>Día 10</a:t>
            </a:r>
            <a:endParaRPr lang="en-US" sz="4400" dirty="0"/>
          </a:p>
        </p:txBody>
      </p:sp>
      <p:sp>
        <p:nvSpPr>
          <p:cNvPr id="5" name="Text 3"/>
          <p:cNvSpPr txBox="1"/>
          <p:nvPr/>
        </p:nvSpPr>
        <p:spPr>
          <a:xfrm>
            <a:off x="914400" y="2331720"/>
            <a:ext cx="2743200" cy="640080"/>
          </a:xfrm>
          <a:prstGeom prst="rect">
            <a:avLst/>
          </a:prstGeom>
          <a:noFill/>
          <a:ln/>
        </p:spPr>
        <p:txBody>
          <a:bodyPr wrap="square" lIns="0" tIns="0" rIns="0" bIns="0" rtlCol="0" anchor="ctr"/>
          <a:lstStyle/>
          <a:p>
            <a:pPr marL="0" indent="0">
              <a:lnSpc>
                <a:spcPct val="115000"/>
              </a:lnSpc>
              <a:buNone/>
            </a:pPr>
            <a:r>
              <a:rPr lang="en-US" sz="1400" dirty="0">
                <a:solidFill>
                  <a:srgbClr val="14304F"/>
                </a:solidFill>
                <a:latin typeface="Arial" pitchFamily="34" charset="0"/>
                <a:ea typeface="Arial" pitchFamily="34" charset="-122"/>
                <a:cs typeface="Arial" pitchFamily="34" charset="-120"/>
              </a:rPr>
              <a:t>de los 40 días. Terminan el 30 de octubre.</a:t>
            </a:r>
            <a:endParaRPr lang="en-US" sz="1400" dirty="0"/>
          </a:p>
        </p:txBody>
      </p:sp>
      <p:sp>
        <p:nvSpPr>
          <p:cNvPr id="6" name="Text 4"/>
          <p:cNvSpPr txBox="1"/>
          <p:nvPr/>
        </p:nvSpPr>
        <p:spPr>
          <a:xfrm>
            <a:off x="4160520" y="1463040"/>
            <a:ext cx="7360920" cy="54864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A partir de ahí, todo se acelera: en ocho semanas caben cuatro fechas.</a:t>
            </a:r>
            <a:endParaRPr lang="en-US" sz="2000" dirty="0"/>
          </a:p>
        </p:txBody>
      </p:sp>
      <p:sp>
        <p:nvSpPr>
          <p:cNvPr id="7" name="Text 5"/>
          <p:cNvSpPr txBox="1"/>
          <p:nvPr/>
        </p:nvSpPr>
        <p:spPr>
          <a:xfrm>
            <a:off x="685800" y="3429000"/>
            <a:ext cx="3200400" cy="914400"/>
          </a:xfrm>
          <a:prstGeom prst="rect">
            <a:avLst/>
          </a:prstGeom>
          <a:noFill/>
          <a:ln/>
        </p:spPr>
        <p:txBody>
          <a:bodyPr wrap="square" lIns="0" tIns="0" rIns="0" bIns="0" rtlCol="0" anchor="ctr"/>
          <a:lstStyle/>
          <a:p>
            <a:pPr marL="0" indent="0">
              <a:lnSpc>
                <a:spcPct val="120000"/>
              </a:lnSpc>
              <a:buNone/>
            </a:pPr>
            <a:r>
              <a:rPr lang="en-US" sz="1500" dirty="0">
                <a:solidFill>
                  <a:srgbClr val="B9D0E4"/>
                </a:solidFill>
                <a:latin typeface="Arial" pitchFamily="34" charset="0"/>
                <a:ea typeface="Arial" pitchFamily="34" charset="-122"/>
                <a:cs typeface="Arial" pitchFamily="34" charset="-120"/>
              </a:rPr>
              <a:t>Muchas de nuestras iglesias ya están dentro. Con las que no, hay que hablar esta semana.</a:t>
            </a:r>
            <a:endParaRPr lang="en-US" sz="1500" dirty="0"/>
          </a:p>
        </p:txBody>
      </p:sp>
      <p:sp>
        <p:nvSpPr>
          <p:cNvPr id="8" name="Text 6"/>
          <p:cNvSpPr txBox="1"/>
          <p:nvPr/>
        </p:nvSpPr>
        <p:spPr>
          <a:xfrm>
            <a:off x="4160520" y="2194560"/>
            <a:ext cx="1691640" cy="457200"/>
          </a:xfrm>
          <a:prstGeom prst="rect">
            <a:avLst/>
          </a:prstGeom>
          <a:noFill/>
          <a:ln/>
        </p:spPr>
        <p:txBody>
          <a:bodyPr wrap="square" lIns="0" tIns="0" rIns="0" bIns="0" rtlCol="0" anchor="ctr"/>
          <a:lstStyle/>
          <a:p>
            <a:pPr marL="0" indent="0">
              <a:buNone/>
            </a:pPr>
            <a:r>
              <a:rPr lang="en-US" sz="1700" b="1" dirty="0">
                <a:solidFill>
                  <a:srgbClr val="B9D0E4"/>
                </a:solidFill>
                <a:latin typeface="Arial" pitchFamily="34" charset="0"/>
                <a:ea typeface="Arial" pitchFamily="34" charset="-122"/>
                <a:cs typeface="Arial" pitchFamily="34" charset="-120"/>
              </a:rPr>
              <a:t>30 oct – 1 nov</a:t>
            </a:r>
            <a:endParaRPr lang="en-US" sz="1700" dirty="0"/>
          </a:p>
        </p:txBody>
      </p:sp>
      <p:sp>
        <p:nvSpPr>
          <p:cNvPr id="9" name="Text 7"/>
          <p:cNvSpPr txBox="1"/>
          <p:nvPr/>
        </p:nvSpPr>
        <p:spPr>
          <a:xfrm>
            <a:off x="5943600" y="2194560"/>
            <a:ext cx="3200400" cy="457200"/>
          </a:xfrm>
          <a:prstGeom prst="rect">
            <a:avLst/>
          </a:prstGeom>
          <a:noFill/>
          <a:ln/>
        </p:spPr>
        <p:txBody>
          <a:bodyPr wrap="square" lIns="0" tIns="0" rIns="0" bIns="0" rtlCol="0" anchor="ctr"/>
          <a:lstStyle/>
          <a:p>
            <a:pPr marL="0" indent="0">
              <a:buNone/>
            </a:pPr>
            <a:r>
              <a:rPr lang="en-US" sz="1700" b="1" dirty="0">
                <a:solidFill>
                  <a:srgbClr val="FFFFFF"/>
                </a:solidFill>
                <a:latin typeface="Arial" pitchFamily="34" charset="0"/>
                <a:ea typeface="Arial" pitchFamily="34" charset="-122"/>
                <a:cs typeface="Arial" pitchFamily="34" charset="-120"/>
              </a:rPr>
              <a:t>Formación General</a:t>
            </a:r>
            <a:endParaRPr lang="en-US" sz="1700" dirty="0"/>
          </a:p>
        </p:txBody>
      </p:sp>
      <p:sp>
        <p:nvSpPr>
          <p:cNvPr id="10" name="Text 8"/>
          <p:cNvSpPr txBox="1"/>
          <p:nvPr/>
        </p:nvSpPr>
        <p:spPr>
          <a:xfrm>
            <a:off x="9235440" y="2176272"/>
            <a:ext cx="2286000" cy="502920"/>
          </a:xfrm>
          <a:prstGeom prst="rect">
            <a:avLst/>
          </a:prstGeom>
          <a:noFill/>
          <a:ln/>
        </p:spPr>
        <p:txBody>
          <a:bodyPr wrap="square" lIns="0" tIns="0" rIns="0" bIns="0" rtlCol="0" anchor="ctr"/>
          <a:lstStyle/>
          <a:p>
            <a:pPr marL="0" indent="0">
              <a:lnSpc>
                <a:spcPct val="110000"/>
              </a:lnSpc>
              <a:buNone/>
            </a:pPr>
            <a:r>
              <a:rPr lang="en-US" sz="1200" dirty="0">
                <a:solidFill>
                  <a:srgbClr val="B9D0E4"/>
                </a:solidFill>
                <a:latin typeface="Arial" pitchFamily="34" charset="0"/>
                <a:ea typeface="Arial" pitchFamily="34" charset="-122"/>
                <a:cs typeface="Arial" pitchFamily="34" charset="-120"/>
              </a:rPr>
              <a:t>Líderes y equipos de toda la Unión</a:t>
            </a:r>
            <a:endParaRPr lang="en-US" sz="1200" dirty="0"/>
          </a:p>
        </p:txBody>
      </p:sp>
      <p:sp>
        <p:nvSpPr>
          <p:cNvPr id="11" name="Text 9"/>
          <p:cNvSpPr txBox="1"/>
          <p:nvPr/>
        </p:nvSpPr>
        <p:spPr>
          <a:xfrm>
            <a:off x="4160520" y="3273552"/>
            <a:ext cx="1691640" cy="457200"/>
          </a:xfrm>
          <a:prstGeom prst="rect">
            <a:avLst/>
          </a:prstGeom>
          <a:noFill/>
          <a:ln/>
        </p:spPr>
        <p:txBody>
          <a:bodyPr wrap="square" lIns="0" tIns="0" rIns="0" bIns="0" rtlCol="0" anchor="ctr"/>
          <a:lstStyle/>
          <a:p>
            <a:pPr marL="0" indent="0">
              <a:buNone/>
            </a:pPr>
            <a:r>
              <a:rPr lang="en-US" sz="1700" b="1" dirty="0">
                <a:solidFill>
                  <a:srgbClr val="B9D0E4"/>
                </a:solidFill>
                <a:latin typeface="Arial" pitchFamily="34" charset="0"/>
                <a:ea typeface="Arial" pitchFamily="34" charset="-122"/>
                <a:cs typeface="Arial" pitchFamily="34" charset="-120"/>
              </a:rPr>
              <a:t>7 – 14 nov</a:t>
            </a:r>
            <a:endParaRPr lang="en-US" sz="1700" dirty="0"/>
          </a:p>
        </p:txBody>
      </p:sp>
      <p:sp>
        <p:nvSpPr>
          <p:cNvPr id="12" name="Text 10"/>
          <p:cNvSpPr txBox="1"/>
          <p:nvPr/>
        </p:nvSpPr>
        <p:spPr>
          <a:xfrm>
            <a:off x="5943600" y="3273552"/>
            <a:ext cx="3200400" cy="457200"/>
          </a:xfrm>
          <a:prstGeom prst="rect">
            <a:avLst/>
          </a:prstGeom>
          <a:noFill/>
          <a:ln/>
        </p:spPr>
        <p:txBody>
          <a:bodyPr wrap="square" lIns="0" tIns="0" rIns="0" bIns="0" rtlCol="0" anchor="ctr"/>
          <a:lstStyle/>
          <a:p>
            <a:pPr marL="0" indent="0">
              <a:buNone/>
            </a:pPr>
            <a:r>
              <a:rPr lang="en-US" sz="1700" b="1" dirty="0">
                <a:solidFill>
                  <a:srgbClr val="FFFFFF"/>
                </a:solidFill>
                <a:latin typeface="Arial" pitchFamily="34" charset="0"/>
                <a:ea typeface="Arial" pitchFamily="34" charset="-122"/>
                <a:cs typeface="Arial" pitchFamily="34" charset="-120"/>
              </a:rPr>
              <a:t>Semana de Oración Nacional</a:t>
            </a:r>
            <a:endParaRPr lang="en-US" sz="1700" dirty="0"/>
          </a:p>
        </p:txBody>
      </p:sp>
      <p:sp>
        <p:nvSpPr>
          <p:cNvPr id="13" name="Text 11"/>
          <p:cNvSpPr txBox="1"/>
          <p:nvPr/>
        </p:nvSpPr>
        <p:spPr>
          <a:xfrm>
            <a:off x="9235440" y="3255264"/>
            <a:ext cx="2286000" cy="502920"/>
          </a:xfrm>
          <a:prstGeom prst="rect">
            <a:avLst/>
          </a:prstGeom>
          <a:noFill/>
          <a:ln/>
        </p:spPr>
        <p:txBody>
          <a:bodyPr wrap="square" lIns="0" tIns="0" rIns="0" bIns="0" rtlCol="0" anchor="ctr"/>
          <a:lstStyle/>
          <a:p>
            <a:pPr marL="0" indent="0">
              <a:lnSpc>
                <a:spcPct val="110000"/>
              </a:lnSpc>
              <a:buNone/>
            </a:pPr>
            <a:r>
              <a:rPr lang="en-US" sz="1200" dirty="0">
                <a:solidFill>
                  <a:srgbClr val="B9D0E4"/>
                </a:solidFill>
                <a:latin typeface="Arial" pitchFamily="34" charset="0"/>
                <a:ea typeface="Arial" pitchFamily="34" charset="-122"/>
                <a:cs typeface="Arial" pitchFamily="34" charset="-120"/>
              </a:rPr>
              <a:t>Toda la Unión ora a la vez</a:t>
            </a:r>
            <a:endParaRPr lang="en-US" sz="1200" dirty="0"/>
          </a:p>
        </p:txBody>
      </p:sp>
      <p:sp>
        <p:nvSpPr>
          <p:cNvPr id="14" name="Text 12"/>
          <p:cNvSpPr txBox="1"/>
          <p:nvPr/>
        </p:nvSpPr>
        <p:spPr>
          <a:xfrm>
            <a:off x="4160520" y="4352544"/>
            <a:ext cx="1691640" cy="457200"/>
          </a:xfrm>
          <a:prstGeom prst="rect">
            <a:avLst/>
          </a:prstGeom>
          <a:noFill/>
          <a:ln/>
        </p:spPr>
        <p:txBody>
          <a:bodyPr wrap="square" lIns="0" tIns="0" rIns="0" bIns="0" rtlCol="0" anchor="ctr"/>
          <a:lstStyle/>
          <a:p>
            <a:pPr marL="0" indent="0">
              <a:buNone/>
            </a:pPr>
            <a:r>
              <a:rPr lang="en-US" sz="1700" b="1" dirty="0">
                <a:solidFill>
                  <a:srgbClr val="E8A33D"/>
                </a:solidFill>
                <a:latin typeface="Arial" pitchFamily="34" charset="0"/>
                <a:ea typeface="Arial" pitchFamily="34" charset="-122"/>
                <a:cs typeface="Arial" pitchFamily="34" charset="-120"/>
              </a:rPr>
              <a:t>18 nov</a:t>
            </a:r>
            <a:endParaRPr lang="en-US" sz="1700" dirty="0"/>
          </a:p>
        </p:txBody>
      </p:sp>
      <p:sp>
        <p:nvSpPr>
          <p:cNvPr id="15" name="Text 13"/>
          <p:cNvSpPr txBox="1"/>
          <p:nvPr/>
        </p:nvSpPr>
        <p:spPr>
          <a:xfrm>
            <a:off x="5943600" y="4352544"/>
            <a:ext cx="3200400" cy="457200"/>
          </a:xfrm>
          <a:prstGeom prst="rect">
            <a:avLst/>
          </a:prstGeom>
          <a:noFill/>
          <a:ln/>
        </p:spPr>
        <p:txBody>
          <a:bodyPr wrap="square" lIns="0" tIns="0" rIns="0" bIns="0" rtlCol="0" anchor="ctr"/>
          <a:lstStyle/>
          <a:p>
            <a:pPr marL="0" indent="0">
              <a:buNone/>
            </a:pPr>
            <a:r>
              <a:rPr lang="en-US" sz="1700" b="1" dirty="0">
                <a:solidFill>
                  <a:srgbClr val="FFFFFF"/>
                </a:solidFill>
                <a:latin typeface="Arial" pitchFamily="34" charset="0"/>
                <a:ea typeface="Arial" pitchFamily="34" charset="-122"/>
                <a:cs typeface="Arial" pitchFamily="34" charset="-120"/>
              </a:rPr>
              <a:t>Proyectos de evangelismo</a:t>
            </a:r>
            <a:endParaRPr lang="en-US" sz="1700" dirty="0"/>
          </a:p>
        </p:txBody>
      </p:sp>
      <p:sp>
        <p:nvSpPr>
          <p:cNvPr id="16" name="Text 14"/>
          <p:cNvSpPr txBox="1"/>
          <p:nvPr/>
        </p:nvSpPr>
        <p:spPr>
          <a:xfrm>
            <a:off x="9235440" y="4334256"/>
            <a:ext cx="2286000" cy="502920"/>
          </a:xfrm>
          <a:prstGeom prst="rect">
            <a:avLst/>
          </a:prstGeom>
          <a:noFill/>
          <a:ln/>
        </p:spPr>
        <p:txBody>
          <a:bodyPr wrap="square" lIns="0" tIns="0" rIns="0" bIns="0" rtlCol="0" anchor="ctr"/>
          <a:lstStyle/>
          <a:p>
            <a:pPr marL="0" indent="0">
              <a:lnSpc>
                <a:spcPct val="110000"/>
              </a:lnSpc>
              <a:buNone/>
            </a:pPr>
            <a:r>
              <a:rPr lang="en-US" sz="1200" dirty="0">
                <a:solidFill>
                  <a:srgbClr val="B9D0E4"/>
                </a:solidFill>
                <a:latin typeface="Arial" pitchFamily="34" charset="0"/>
                <a:ea typeface="Arial" pitchFamily="34" charset="-122"/>
                <a:cs typeface="Arial" pitchFamily="34" charset="-120"/>
              </a:rPr>
              <a:t>PLAZO LÍMITE para presentar proyectos locales</a:t>
            </a:r>
            <a:endParaRPr lang="en-US" sz="1200" dirty="0"/>
          </a:p>
        </p:txBody>
      </p:sp>
      <p:sp>
        <p:nvSpPr>
          <p:cNvPr id="17" name="Text 15"/>
          <p:cNvSpPr txBox="1"/>
          <p:nvPr/>
        </p:nvSpPr>
        <p:spPr>
          <a:xfrm>
            <a:off x="4160520" y="5431536"/>
            <a:ext cx="1691640" cy="457200"/>
          </a:xfrm>
          <a:prstGeom prst="rect">
            <a:avLst/>
          </a:prstGeom>
          <a:noFill/>
          <a:ln/>
        </p:spPr>
        <p:txBody>
          <a:bodyPr wrap="square" lIns="0" tIns="0" rIns="0" bIns="0" rtlCol="0" anchor="ctr"/>
          <a:lstStyle/>
          <a:p>
            <a:pPr marL="0" indent="0">
              <a:buNone/>
            </a:pPr>
            <a:r>
              <a:rPr lang="en-US" sz="1700" b="1" dirty="0">
                <a:solidFill>
                  <a:srgbClr val="E8A33D"/>
                </a:solidFill>
                <a:latin typeface="Arial" pitchFamily="34" charset="0"/>
                <a:ea typeface="Arial" pitchFamily="34" charset="-122"/>
                <a:cs typeface="Arial" pitchFamily="34" charset="-120"/>
              </a:rPr>
              <a:t>28 nov</a:t>
            </a:r>
            <a:endParaRPr lang="en-US" sz="1700" dirty="0"/>
          </a:p>
        </p:txBody>
      </p:sp>
      <p:sp>
        <p:nvSpPr>
          <p:cNvPr id="18" name="Text 16"/>
          <p:cNvSpPr txBox="1"/>
          <p:nvPr/>
        </p:nvSpPr>
        <p:spPr>
          <a:xfrm>
            <a:off x="5943600" y="5431536"/>
            <a:ext cx="3200400" cy="457200"/>
          </a:xfrm>
          <a:prstGeom prst="rect">
            <a:avLst/>
          </a:prstGeom>
          <a:noFill/>
          <a:ln/>
        </p:spPr>
        <p:txBody>
          <a:bodyPr wrap="square" lIns="0" tIns="0" rIns="0" bIns="0" rtlCol="0" anchor="ctr"/>
          <a:lstStyle/>
          <a:p>
            <a:pPr marL="0" indent="0">
              <a:buNone/>
            </a:pPr>
            <a:r>
              <a:rPr lang="en-US" sz="1700" b="1" dirty="0">
                <a:solidFill>
                  <a:srgbClr val="FFFFFF"/>
                </a:solidFill>
                <a:latin typeface="Arial" pitchFamily="34" charset="0"/>
                <a:ea typeface="Arial" pitchFamily="34" charset="-122"/>
                <a:cs typeface="Arial" pitchFamily="34" charset="-120"/>
              </a:rPr>
              <a:t>Formación Zona Centro · Madrid</a:t>
            </a:r>
            <a:endParaRPr lang="en-US" sz="1700" dirty="0"/>
          </a:p>
        </p:txBody>
      </p:sp>
      <p:sp>
        <p:nvSpPr>
          <p:cNvPr id="19" name="Text 17"/>
          <p:cNvSpPr txBox="1"/>
          <p:nvPr/>
        </p:nvSpPr>
        <p:spPr>
          <a:xfrm>
            <a:off x="9235440" y="5413248"/>
            <a:ext cx="2286000" cy="502920"/>
          </a:xfrm>
          <a:prstGeom prst="rect">
            <a:avLst/>
          </a:prstGeom>
          <a:noFill/>
          <a:ln/>
        </p:spPr>
        <p:txBody>
          <a:bodyPr wrap="square" lIns="0" tIns="0" rIns="0" bIns="0" rtlCol="0" anchor="ctr"/>
          <a:lstStyle/>
          <a:p>
            <a:pPr marL="0" indent="0">
              <a:lnSpc>
                <a:spcPct val="110000"/>
              </a:lnSpc>
              <a:buNone/>
            </a:pPr>
            <a:r>
              <a:rPr lang="en-US" sz="1200" dirty="0">
                <a:solidFill>
                  <a:srgbClr val="B9D0E4"/>
                </a:solidFill>
                <a:latin typeface="Arial" pitchFamily="34" charset="0"/>
                <a:ea typeface="Arial" pitchFamily="34" charset="-122"/>
                <a:cs typeface="Arial" pitchFamily="34" charset="-120"/>
              </a:rPr>
              <a:t>Somos la primera zona de las seis</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384048"/>
            <a:ext cx="10881360" cy="685800"/>
          </a:xfrm>
          <a:prstGeom prst="rect">
            <a:avLst/>
          </a:prstGeom>
          <a:noFill/>
          <a:ln/>
        </p:spPr>
        <p:txBody>
          <a:bodyPr wrap="square" lIns="0" tIns="0" rIns="0" bIns="0" rtlCol="0" anchor="ctr"/>
          <a:lstStyle/>
          <a:p>
            <a:pPr marL="0" indent="0">
              <a:buNone/>
            </a:pPr>
            <a:r>
              <a:rPr lang="en-US" sz="3400" b="1" dirty="0">
                <a:solidFill>
                  <a:srgbClr val="14304F"/>
                </a:solidFill>
                <a:latin typeface="Arial" pitchFamily="34" charset="0"/>
                <a:ea typeface="Arial" pitchFamily="34" charset="-122"/>
                <a:cs typeface="Arial" pitchFamily="34" charset="-120"/>
              </a:rPr>
              <a:t>18 de noviembre · los proyectos de evangelismo</a:t>
            </a:r>
            <a:endParaRPr lang="en-US" sz="3400" dirty="0"/>
          </a:p>
        </p:txBody>
      </p:sp>
      <p:sp>
        <p:nvSpPr>
          <p:cNvPr id="3" name="Shape 1"/>
          <p:cNvSpPr/>
          <p:nvPr/>
        </p:nvSpPr>
        <p:spPr>
          <a:xfrm>
            <a:off x="640080" y="1463040"/>
            <a:ext cx="3017520" cy="1371600"/>
          </a:xfrm>
          <a:prstGeom prst="roundRect">
            <a:avLst>
              <a:gd name="adj" fmla="val 6667"/>
            </a:avLst>
          </a:prstGeom>
          <a:solidFill>
            <a:srgbClr val="EAF0F6"/>
          </a:solidFill>
          <a:ln/>
        </p:spPr>
        <p:txBody>
          <a:bodyPr/>
          <a:lstStyle/>
          <a:p>
            <a:endParaRPr lang="en-US"/>
          </a:p>
        </p:txBody>
      </p:sp>
      <p:sp>
        <p:nvSpPr>
          <p:cNvPr id="4" name="Text 2"/>
          <p:cNvSpPr txBox="1"/>
          <p:nvPr/>
        </p:nvSpPr>
        <p:spPr>
          <a:xfrm>
            <a:off x="914400" y="1627632"/>
            <a:ext cx="2468880" cy="548640"/>
          </a:xfrm>
          <a:prstGeom prst="rect">
            <a:avLst/>
          </a:prstGeom>
          <a:noFill/>
          <a:ln/>
        </p:spPr>
        <p:txBody>
          <a:bodyPr wrap="square" lIns="0" tIns="0" rIns="0" bIns="0" rtlCol="0" anchor="ctr"/>
          <a:lstStyle/>
          <a:p>
            <a:pPr marL="0" indent="0">
              <a:buNone/>
            </a:pPr>
            <a:r>
              <a:rPr lang="en-US" sz="3000" b="1" dirty="0">
                <a:solidFill>
                  <a:srgbClr val="2E5C8A"/>
                </a:solidFill>
                <a:latin typeface="Arial" pitchFamily="34" charset="0"/>
                <a:ea typeface="Arial" pitchFamily="34" charset="-122"/>
                <a:cs typeface="Arial" pitchFamily="34" charset="-120"/>
              </a:rPr>
              <a:t>7 semanas</a:t>
            </a:r>
            <a:endParaRPr lang="en-US" sz="3000" dirty="0"/>
          </a:p>
        </p:txBody>
      </p:sp>
      <p:sp>
        <p:nvSpPr>
          <p:cNvPr id="5" name="Text 3"/>
          <p:cNvSpPr txBox="1"/>
          <p:nvPr/>
        </p:nvSpPr>
        <p:spPr>
          <a:xfrm>
            <a:off x="914400" y="2212848"/>
            <a:ext cx="2468880" cy="365760"/>
          </a:xfrm>
          <a:prstGeom prst="rect">
            <a:avLst/>
          </a:prstGeom>
          <a:noFill/>
          <a:ln/>
        </p:spPr>
        <p:txBody>
          <a:bodyPr wrap="square" lIns="0" tIns="0" rIns="0" bIns="0" rtlCol="0" anchor="ctr"/>
          <a:lstStyle/>
          <a:p>
            <a:pPr marL="0" indent="0">
              <a:buNone/>
            </a:pPr>
            <a:r>
              <a:rPr lang="en-US" sz="1400" dirty="0">
                <a:solidFill>
                  <a:srgbClr val="33465C"/>
                </a:solidFill>
                <a:latin typeface="Arial" pitchFamily="34" charset="0"/>
                <a:ea typeface="Arial" pitchFamily="34" charset="-122"/>
                <a:cs typeface="Arial" pitchFamily="34" charset="-120"/>
              </a:rPr>
              <a:t>desde hoy</a:t>
            </a:r>
            <a:endParaRPr lang="en-US" sz="1400" dirty="0"/>
          </a:p>
        </p:txBody>
      </p:sp>
      <p:sp>
        <p:nvSpPr>
          <p:cNvPr id="6" name="Text 4"/>
          <p:cNvSpPr txBox="1"/>
          <p:nvPr/>
        </p:nvSpPr>
        <p:spPr>
          <a:xfrm>
            <a:off x="3931920" y="1463040"/>
            <a:ext cx="7589520" cy="1371600"/>
          </a:xfrm>
          <a:prstGeom prst="rect">
            <a:avLst/>
          </a:prstGeom>
          <a:noFill/>
          <a:ln/>
        </p:spPr>
        <p:txBody>
          <a:bodyPr wrap="square" lIns="0" tIns="0" rIns="0" bIns="0" rtlCol="0" anchor="ctr"/>
          <a:lstStyle/>
          <a:p>
            <a:pPr marL="0" indent="0">
              <a:lnSpc>
                <a:spcPct val="125000"/>
              </a:lnSpc>
              <a:buNone/>
            </a:pPr>
            <a:r>
              <a:rPr lang="en-US" sz="1800" dirty="0">
                <a:solidFill>
                  <a:srgbClr val="33465C"/>
                </a:solidFill>
                <a:latin typeface="Arial" pitchFamily="34" charset="0"/>
                <a:ea typeface="Arial" pitchFamily="34" charset="-122"/>
                <a:cs typeface="Arial" pitchFamily="34" charset="-120"/>
              </a:rPr>
              <a:t>Cada iglesia local puede presentar un proyecto de evangelismo y optar a financiación. Los proyectos se presentan de forma consolidada a través de la Unión, no iglesia por iglesia.</a:t>
            </a:r>
            <a:endParaRPr lang="en-US" sz="1800" dirty="0"/>
          </a:p>
        </p:txBody>
      </p:sp>
      <p:sp>
        <p:nvSpPr>
          <p:cNvPr id="7" name="Text 5"/>
          <p:cNvSpPr txBox="1"/>
          <p:nvPr/>
        </p:nvSpPr>
        <p:spPr>
          <a:xfrm>
            <a:off x="640080" y="3063240"/>
            <a:ext cx="10881360" cy="411480"/>
          </a:xfrm>
          <a:prstGeom prst="rect">
            <a:avLst/>
          </a:prstGeom>
          <a:noFill/>
          <a:ln/>
        </p:spPr>
        <p:txBody>
          <a:bodyPr wrap="square" lIns="0" tIns="0" rIns="0" bIns="0" rtlCol="0" anchor="ctr"/>
          <a:lstStyle/>
          <a:p>
            <a:pPr marL="0" indent="0">
              <a:buNone/>
            </a:pPr>
            <a:r>
              <a:rPr lang="en-US" sz="1900" b="1" dirty="0">
                <a:solidFill>
                  <a:srgbClr val="14304F"/>
                </a:solidFill>
                <a:latin typeface="Arial" pitchFamily="34" charset="0"/>
                <a:ea typeface="Arial" pitchFamily="34" charset="-122"/>
                <a:cs typeface="Arial" pitchFamily="34" charset="-120"/>
              </a:rPr>
              <a:t>Qué necesitamos de cada iglesia</a:t>
            </a:r>
            <a:endParaRPr lang="en-US" sz="1900" dirty="0"/>
          </a:p>
        </p:txBody>
      </p:sp>
      <p:sp>
        <p:nvSpPr>
          <p:cNvPr id="8" name="Shape 6"/>
          <p:cNvSpPr/>
          <p:nvPr/>
        </p:nvSpPr>
        <p:spPr>
          <a:xfrm>
            <a:off x="640080" y="3538728"/>
            <a:ext cx="457200" cy="457200"/>
          </a:xfrm>
          <a:prstGeom prst="ellipse">
            <a:avLst/>
          </a:prstGeom>
          <a:solidFill>
            <a:srgbClr val="2E5C8A"/>
          </a:solidFill>
          <a:ln/>
        </p:spPr>
        <p:txBody>
          <a:bodyPr/>
          <a:lstStyle/>
          <a:p>
            <a:endParaRPr lang="en-US"/>
          </a:p>
        </p:txBody>
      </p:sp>
      <p:sp>
        <p:nvSpPr>
          <p:cNvPr id="9" name="Text 7"/>
          <p:cNvSpPr txBox="1"/>
          <p:nvPr/>
        </p:nvSpPr>
        <p:spPr>
          <a:xfrm>
            <a:off x="640080" y="3538728"/>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10" name="Text 8"/>
          <p:cNvSpPr txBox="1"/>
          <p:nvPr/>
        </p:nvSpPr>
        <p:spPr>
          <a:xfrm>
            <a:off x="1371600" y="3520440"/>
            <a:ext cx="10149840" cy="502920"/>
          </a:xfrm>
          <a:prstGeom prst="rect">
            <a:avLst/>
          </a:prstGeom>
          <a:noFill/>
          <a:ln/>
        </p:spPr>
        <p:txBody>
          <a:bodyPr wrap="square" lIns="0" tIns="0" rIns="0" bIns="0" rtlCol="0" anchor="ctr"/>
          <a:lstStyle/>
          <a:p>
            <a:pPr marL="0" indent="0">
              <a:buNone/>
            </a:pPr>
            <a:r>
              <a:rPr lang="en-US" sz="1700" dirty="0">
                <a:solidFill>
                  <a:srgbClr val="33465C"/>
                </a:solidFill>
                <a:latin typeface="Arial" pitchFamily="34" charset="0"/>
                <a:ea typeface="Arial" pitchFamily="34" charset="-122"/>
                <a:cs typeface="Arial" pitchFamily="34" charset="-120"/>
              </a:rPr>
              <a:t>Una idea de proyecto, aunque sea breve: qué quieren hacer y para quién.</a:t>
            </a:r>
            <a:endParaRPr lang="en-US" sz="1700" dirty="0"/>
          </a:p>
        </p:txBody>
      </p:sp>
      <p:sp>
        <p:nvSpPr>
          <p:cNvPr id="11" name="Shape 9"/>
          <p:cNvSpPr/>
          <p:nvPr/>
        </p:nvSpPr>
        <p:spPr>
          <a:xfrm>
            <a:off x="640080" y="4105656"/>
            <a:ext cx="457200" cy="457200"/>
          </a:xfrm>
          <a:prstGeom prst="ellipse">
            <a:avLst/>
          </a:prstGeom>
          <a:solidFill>
            <a:srgbClr val="2E5C8A"/>
          </a:solidFill>
          <a:ln/>
        </p:spPr>
        <p:txBody>
          <a:bodyPr/>
          <a:lstStyle/>
          <a:p>
            <a:endParaRPr lang="en-US"/>
          </a:p>
        </p:txBody>
      </p:sp>
      <p:sp>
        <p:nvSpPr>
          <p:cNvPr id="12" name="Text 10"/>
          <p:cNvSpPr txBox="1"/>
          <p:nvPr/>
        </p:nvSpPr>
        <p:spPr>
          <a:xfrm>
            <a:off x="640080" y="4105656"/>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3" name="Text 11"/>
          <p:cNvSpPr txBox="1"/>
          <p:nvPr/>
        </p:nvSpPr>
        <p:spPr>
          <a:xfrm>
            <a:off x="1371600" y="4087368"/>
            <a:ext cx="10149840" cy="502920"/>
          </a:xfrm>
          <a:prstGeom prst="rect">
            <a:avLst/>
          </a:prstGeom>
          <a:noFill/>
          <a:ln/>
        </p:spPr>
        <p:txBody>
          <a:bodyPr wrap="square" lIns="0" tIns="0" rIns="0" bIns="0" rtlCol="0" anchor="ctr"/>
          <a:lstStyle/>
          <a:p>
            <a:pPr marL="0" indent="0">
              <a:buNone/>
            </a:pPr>
            <a:r>
              <a:rPr lang="en-US" sz="1700" dirty="0">
                <a:solidFill>
                  <a:srgbClr val="33465C"/>
                </a:solidFill>
                <a:latin typeface="Arial" pitchFamily="34" charset="0"/>
                <a:ea typeface="Arial" pitchFamily="34" charset="-122"/>
                <a:cs typeface="Arial" pitchFamily="34" charset="-120"/>
              </a:rPr>
              <a:t>Un responsable con nombre y contacto.</a:t>
            </a:r>
            <a:endParaRPr lang="en-US" sz="1700" dirty="0"/>
          </a:p>
        </p:txBody>
      </p:sp>
      <p:sp>
        <p:nvSpPr>
          <p:cNvPr id="14" name="Shape 12"/>
          <p:cNvSpPr/>
          <p:nvPr/>
        </p:nvSpPr>
        <p:spPr>
          <a:xfrm>
            <a:off x="640080" y="4672584"/>
            <a:ext cx="457200" cy="457200"/>
          </a:xfrm>
          <a:prstGeom prst="ellipse">
            <a:avLst/>
          </a:prstGeom>
          <a:solidFill>
            <a:srgbClr val="2E5C8A"/>
          </a:solidFill>
          <a:ln/>
        </p:spPr>
        <p:txBody>
          <a:bodyPr/>
          <a:lstStyle/>
          <a:p>
            <a:endParaRPr lang="en-US"/>
          </a:p>
        </p:txBody>
      </p:sp>
      <p:sp>
        <p:nvSpPr>
          <p:cNvPr id="15" name="Text 13"/>
          <p:cNvSpPr txBox="1"/>
          <p:nvPr/>
        </p:nvSpPr>
        <p:spPr>
          <a:xfrm>
            <a:off x="640080" y="4672584"/>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6" name="Text 14"/>
          <p:cNvSpPr txBox="1"/>
          <p:nvPr/>
        </p:nvSpPr>
        <p:spPr>
          <a:xfrm>
            <a:off x="1371600" y="4654296"/>
            <a:ext cx="10149840" cy="502920"/>
          </a:xfrm>
          <a:prstGeom prst="rect">
            <a:avLst/>
          </a:prstGeom>
          <a:noFill/>
          <a:ln/>
        </p:spPr>
        <p:txBody>
          <a:bodyPr wrap="square" lIns="0" tIns="0" rIns="0" bIns="0" rtlCol="0" anchor="ctr"/>
          <a:lstStyle/>
          <a:p>
            <a:pPr marL="0" indent="0">
              <a:buNone/>
            </a:pPr>
            <a:r>
              <a:rPr lang="en-US" sz="1700" dirty="0">
                <a:solidFill>
                  <a:srgbClr val="33465C"/>
                </a:solidFill>
                <a:latin typeface="Arial" pitchFamily="34" charset="0"/>
                <a:ea typeface="Arial" pitchFamily="34" charset="-122"/>
                <a:cs typeface="Arial" pitchFamily="34" charset="-120"/>
              </a:rPr>
              <a:t>Una estimación de lo que costaría.</a:t>
            </a:r>
            <a:endParaRPr lang="en-US" sz="1700" dirty="0"/>
          </a:p>
        </p:txBody>
      </p:sp>
      <p:sp>
        <p:nvSpPr>
          <p:cNvPr id="17" name="Shape 15"/>
          <p:cNvSpPr/>
          <p:nvPr/>
        </p:nvSpPr>
        <p:spPr>
          <a:xfrm>
            <a:off x="640080" y="5349240"/>
            <a:ext cx="10881360" cy="914400"/>
          </a:xfrm>
          <a:prstGeom prst="roundRect">
            <a:avLst>
              <a:gd name="adj" fmla="val 8000"/>
            </a:avLst>
          </a:prstGeom>
          <a:solidFill>
            <a:srgbClr val="FDF0DC"/>
          </a:solidFill>
          <a:ln/>
        </p:spPr>
        <p:txBody>
          <a:bodyPr/>
          <a:lstStyle/>
          <a:p>
            <a:endParaRPr lang="en-US"/>
          </a:p>
        </p:txBody>
      </p:sp>
      <p:sp>
        <p:nvSpPr>
          <p:cNvPr id="18" name="Text 16"/>
          <p:cNvSpPr txBox="1"/>
          <p:nvPr/>
        </p:nvSpPr>
        <p:spPr>
          <a:xfrm>
            <a:off x="960120" y="5349240"/>
            <a:ext cx="10241280" cy="914400"/>
          </a:xfrm>
          <a:prstGeom prst="rect">
            <a:avLst/>
          </a:prstGeom>
          <a:noFill/>
          <a:ln/>
        </p:spPr>
        <p:txBody>
          <a:bodyPr wrap="square" lIns="0" tIns="0" rIns="0" bIns="0" rtlCol="0" anchor="ctr"/>
          <a:lstStyle/>
          <a:p>
            <a:pPr marL="0" indent="0">
              <a:buNone/>
            </a:pPr>
            <a:r>
              <a:rPr lang="en-US" sz="1700" b="1" dirty="0">
                <a:solidFill>
                  <a:srgbClr val="B57415"/>
                </a:solidFill>
                <a:latin typeface="Arial" pitchFamily="34" charset="0"/>
                <a:ea typeface="Arial" pitchFamily="34" charset="-122"/>
                <a:cs typeface="Arial" pitchFamily="34" charset="-120"/>
              </a:rPr>
              <a:t>Propuesta: fijamos una fecha interna anterior —el 10 de noviembre— para recogerlos en Madrid con margen.</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384048"/>
            <a:ext cx="10881360" cy="685800"/>
          </a:xfrm>
          <a:prstGeom prst="rect">
            <a:avLst/>
          </a:prstGeom>
          <a:noFill/>
          <a:ln/>
        </p:spPr>
        <p:txBody>
          <a:bodyPr wrap="square" lIns="0" tIns="0" rIns="0" bIns="0" rtlCol="0" anchor="ctr"/>
          <a:lstStyle/>
          <a:p>
            <a:pPr marL="0" indent="0">
              <a:buNone/>
            </a:pPr>
            <a:r>
              <a:rPr lang="en-US" sz="3400" b="1" dirty="0">
                <a:solidFill>
                  <a:srgbClr val="14304F"/>
                </a:solidFill>
                <a:latin typeface="Arial" pitchFamily="34" charset="0"/>
                <a:ea typeface="Arial" pitchFamily="34" charset="-122"/>
                <a:cs typeface="Arial" pitchFamily="34" charset="-120"/>
              </a:rPr>
              <a:t>28 de noviembre · Formación Zona Centro</a:t>
            </a:r>
            <a:endParaRPr lang="en-US" sz="3400" dirty="0"/>
          </a:p>
        </p:txBody>
      </p:sp>
      <p:sp>
        <p:nvSpPr>
          <p:cNvPr id="3" name="Shape 1"/>
          <p:cNvSpPr/>
          <p:nvPr/>
        </p:nvSpPr>
        <p:spPr>
          <a:xfrm>
            <a:off x="640080" y="1463040"/>
            <a:ext cx="10881360" cy="1051560"/>
          </a:xfrm>
          <a:prstGeom prst="roundRect">
            <a:avLst>
              <a:gd name="adj" fmla="val 8696"/>
            </a:avLst>
          </a:prstGeom>
          <a:solidFill>
            <a:srgbClr val="14304F"/>
          </a:solidFill>
          <a:ln/>
        </p:spPr>
        <p:txBody>
          <a:bodyPr/>
          <a:lstStyle/>
          <a:p>
            <a:endParaRPr lang="en-US"/>
          </a:p>
        </p:txBody>
      </p:sp>
      <p:sp>
        <p:nvSpPr>
          <p:cNvPr id="4" name="Text 2"/>
          <p:cNvSpPr txBox="1"/>
          <p:nvPr/>
        </p:nvSpPr>
        <p:spPr>
          <a:xfrm>
            <a:off x="1097280" y="1463040"/>
            <a:ext cx="9966960" cy="1051560"/>
          </a:xfrm>
          <a:prstGeom prst="rect">
            <a:avLst/>
          </a:prstGeom>
          <a:noFill/>
          <a:ln/>
        </p:spPr>
        <p:txBody>
          <a:bodyPr wrap="square" lIns="0" tIns="0" rIns="0" bIns="0" rtlCol="0" anchor="ctr"/>
          <a:lstStyle/>
          <a:p>
            <a:pPr marL="0" indent="0">
              <a:buNone/>
            </a:pPr>
            <a:r>
              <a:rPr lang="en-US" sz="2600" b="1" dirty="0">
                <a:solidFill>
                  <a:srgbClr val="FFFFFF"/>
                </a:solidFill>
                <a:latin typeface="Arial" pitchFamily="34" charset="0"/>
                <a:ea typeface="Arial" pitchFamily="34" charset="-122"/>
                <a:cs typeface="Arial" pitchFamily="34" charset="-120"/>
              </a:rPr>
              <a:t>Madrid es la primera de las seis zonas del territorio</a:t>
            </a:r>
            <a:endParaRPr lang="en-US" sz="2600" dirty="0"/>
          </a:p>
        </p:txBody>
      </p:sp>
      <p:sp>
        <p:nvSpPr>
          <p:cNvPr id="5" name="Shape 3"/>
          <p:cNvSpPr/>
          <p:nvPr/>
        </p:nvSpPr>
        <p:spPr>
          <a:xfrm>
            <a:off x="640080" y="2743200"/>
            <a:ext cx="1691640" cy="1234440"/>
          </a:xfrm>
          <a:prstGeom prst="roundRect">
            <a:avLst>
              <a:gd name="adj" fmla="val 5926"/>
            </a:avLst>
          </a:prstGeom>
          <a:solidFill>
            <a:srgbClr val="E8A33D"/>
          </a:solidFill>
          <a:ln/>
        </p:spPr>
        <p:txBody>
          <a:bodyPr/>
          <a:lstStyle/>
          <a:p>
            <a:endParaRPr lang="en-US"/>
          </a:p>
        </p:txBody>
      </p:sp>
      <p:sp>
        <p:nvSpPr>
          <p:cNvPr id="6" name="Text 4"/>
          <p:cNvSpPr txBox="1"/>
          <p:nvPr/>
        </p:nvSpPr>
        <p:spPr>
          <a:xfrm>
            <a:off x="777240" y="2852928"/>
            <a:ext cx="1417320" cy="320040"/>
          </a:xfrm>
          <a:prstGeom prst="rect">
            <a:avLst/>
          </a:prstGeom>
          <a:noFill/>
          <a:ln/>
        </p:spPr>
        <p:txBody>
          <a:bodyPr wrap="square" lIns="0" tIns="0" rIns="0" bIns="0" rtlCol="0" anchor="ctr"/>
          <a:lstStyle/>
          <a:p>
            <a:pPr marL="0" indent="0">
              <a:buNone/>
            </a:pPr>
            <a:r>
              <a:rPr lang="en-US" sz="1400" b="1" dirty="0">
                <a:solidFill>
                  <a:srgbClr val="14304F"/>
                </a:solidFill>
                <a:latin typeface="Arial" pitchFamily="34" charset="0"/>
                <a:ea typeface="Arial" pitchFamily="34" charset="-122"/>
                <a:cs typeface="Arial" pitchFamily="34" charset="-120"/>
              </a:rPr>
              <a:t>28 nov</a:t>
            </a:r>
            <a:endParaRPr lang="en-US" sz="1400" dirty="0"/>
          </a:p>
        </p:txBody>
      </p:sp>
      <p:sp>
        <p:nvSpPr>
          <p:cNvPr id="7" name="Text 5"/>
          <p:cNvSpPr txBox="1"/>
          <p:nvPr/>
        </p:nvSpPr>
        <p:spPr>
          <a:xfrm>
            <a:off x="777240" y="3182112"/>
            <a:ext cx="1417320" cy="365760"/>
          </a:xfrm>
          <a:prstGeom prst="rect">
            <a:avLst/>
          </a:prstGeom>
          <a:noFill/>
          <a:ln/>
        </p:spPr>
        <p:txBody>
          <a:bodyPr wrap="square" lIns="0" tIns="0" rIns="0" bIns="0" rtlCol="0" anchor="ctr"/>
          <a:lstStyle/>
          <a:p>
            <a:pPr marL="0" indent="0">
              <a:buNone/>
            </a:pPr>
            <a:r>
              <a:rPr lang="en-US" sz="1600" b="1" dirty="0">
                <a:solidFill>
                  <a:srgbClr val="14304F"/>
                </a:solidFill>
                <a:latin typeface="Arial" pitchFamily="34" charset="0"/>
                <a:ea typeface="Arial" pitchFamily="34" charset="-122"/>
                <a:cs typeface="Arial" pitchFamily="34" charset="-120"/>
              </a:rPr>
              <a:t>Centro</a:t>
            </a:r>
            <a:endParaRPr lang="en-US" sz="1600" dirty="0"/>
          </a:p>
        </p:txBody>
      </p:sp>
      <p:sp>
        <p:nvSpPr>
          <p:cNvPr id="8" name="Text 6"/>
          <p:cNvSpPr txBox="1"/>
          <p:nvPr/>
        </p:nvSpPr>
        <p:spPr>
          <a:xfrm>
            <a:off x="777240" y="3547872"/>
            <a:ext cx="1417320" cy="320040"/>
          </a:xfrm>
          <a:prstGeom prst="rect">
            <a:avLst/>
          </a:prstGeom>
          <a:noFill/>
          <a:ln/>
        </p:spPr>
        <p:txBody>
          <a:bodyPr wrap="square" lIns="0" tIns="0" rIns="0" bIns="0" rtlCol="0" anchor="ctr"/>
          <a:lstStyle/>
          <a:p>
            <a:pPr marL="0" indent="0">
              <a:buNone/>
            </a:pPr>
            <a:r>
              <a:rPr lang="en-US" sz="1200" dirty="0">
                <a:solidFill>
                  <a:srgbClr val="14304F"/>
                </a:solidFill>
                <a:latin typeface="Arial" pitchFamily="34" charset="0"/>
                <a:ea typeface="Arial" pitchFamily="34" charset="-122"/>
                <a:cs typeface="Arial" pitchFamily="34" charset="-120"/>
              </a:rPr>
              <a:t>Madrid</a:t>
            </a:r>
            <a:endParaRPr lang="en-US" sz="1200" dirty="0"/>
          </a:p>
        </p:txBody>
      </p:sp>
      <p:sp>
        <p:nvSpPr>
          <p:cNvPr id="9" name="Shape 7"/>
          <p:cNvSpPr/>
          <p:nvPr/>
        </p:nvSpPr>
        <p:spPr>
          <a:xfrm>
            <a:off x="2459736" y="2743200"/>
            <a:ext cx="1691640" cy="1234440"/>
          </a:xfrm>
          <a:prstGeom prst="roundRect">
            <a:avLst>
              <a:gd name="adj" fmla="val 5926"/>
            </a:avLst>
          </a:prstGeom>
          <a:solidFill>
            <a:srgbClr val="EAF0F6"/>
          </a:solidFill>
          <a:ln/>
        </p:spPr>
        <p:txBody>
          <a:bodyPr/>
          <a:lstStyle/>
          <a:p>
            <a:endParaRPr lang="en-US"/>
          </a:p>
        </p:txBody>
      </p:sp>
      <p:sp>
        <p:nvSpPr>
          <p:cNvPr id="10" name="Text 8"/>
          <p:cNvSpPr txBox="1"/>
          <p:nvPr/>
        </p:nvSpPr>
        <p:spPr>
          <a:xfrm>
            <a:off x="2596896" y="2852928"/>
            <a:ext cx="1417320" cy="320040"/>
          </a:xfrm>
          <a:prstGeom prst="rect">
            <a:avLst/>
          </a:prstGeom>
          <a:noFill/>
          <a:ln/>
        </p:spPr>
        <p:txBody>
          <a:bodyPr wrap="square" lIns="0" tIns="0" rIns="0" bIns="0" rtlCol="0" anchor="ctr"/>
          <a:lstStyle/>
          <a:p>
            <a:pPr marL="0" indent="0">
              <a:buNone/>
            </a:pPr>
            <a:r>
              <a:rPr lang="en-US" sz="1400" b="1" dirty="0">
                <a:solidFill>
                  <a:srgbClr val="2E5C8A"/>
                </a:solidFill>
                <a:latin typeface="Arial" pitchFamily="34" charset="0"/>
                <a:ea typeface="Arial" pitchFamily="34" charset="-122"/>
                <a:cs typeface="Arial" pitchFamily="34" charset="-120"/>
              </a:rPr>
              <a:t>12 dic</a:t>
            </a:r>
            <a:endParaRPr lang="en-US" sz="1400" dirty="0"/>
          </a:p>
        </p:txBody>
      </p:sp>
      <p:sp>
        <p:nvSpPr>
          <p:cNvPr id="11" name="Text 9"/>
          <p:cNvSpPr txBox="1"/>
          <p:nvPr/>
        </p:nvSpPr>
        <p:spPr>
          <a:xfrm>
            <a:off x="2596896" y="3182112"/>
            <a:ext cx="1417320" cy="365760"/>
          </a:xfrm>
          <a:prstGeom prst="rect">
            <a:avLst/>
          </a:prstGeom>
          <a:noFill/>
          <a:ln/>
        </p:spPr>
        <p:txBody>
          <a:bodyPr wrap="square" lIns="0" tIns="0" rIns="0" bIns="0" rtlCol="0" anchor="ctr"/>
          <a:lstStyle/>
          <a:p>
            <a:pPr marL="0" indent="0">
              <a:buNone/>
            </a:pPr>
            <a:r>
              <a:rPr lang="en-US" sz="1600" b="1" dirty="0">
                <a:solidFill>
                  <a:srgbClr val="14304F"/>
                </a:solidFill>
                <a:latin typeface="Arial" pitchFamily="34" charset="0"/>
                <a:ea typeface="Arial" pitchFamily="34" charset="-122"/>
                <a:cs typeface="Arial" pitchFamily="34" charset="-120"/>
              </a:rPr>
              <a:t>Cataluña</a:t>
            </a:r>
            <a:endParaRPr lang="en-US" sz="1600" dirty="0"/>
          </a:p>
        </p:txBody>
      </p:sp>
      <p:sp>
        <p:nvSpPr>
          <p:cNvPr id="12" name="Text 10"/>
          <p:cNvSpPr txBox="1"/>
          <p:nvPr/>
        </p:nvSpPr>
        <p:spPr>
          <a:xfrm>
            <a:off x="2596896" y="3547872"/>
            <a:ext cx="1417320" cy="320040"/>
          </a:xfrm>
          <a:prstGeom prst="rect">
            <a:avLst/>
          </a:prstGeom>
          <a:noFill/>
          <a:ln/>
        </p:spPr>
        <p:txBody>
          <a:bodyPr wrap="square" lIns="0" tIns="0" rIns="0" bIns="0" rtlCol="0" anchor="ctr"/>
          <a:lstStyle/>
          <a:p>
            <a:pPr marL="0" indent="0">
              <a:buNone/>
            </a:pPr>
            <a:r>
              <a:rPr lang="en-US" sz="1200" dirty="0">
                <a:solidFill>
                  <a:srgbClr val="33465C"/>
                </a:solidFill>
                <a:latin typeface="Arial" pitchFamily="34" charset="0"/>
                <a:ea typeface="Arial" pitchFamily="34" charset="-122"/>
                <a:cs typeface="Arial" pitchFamily="34" charset="-120"/>
              </a:rPr>
              <a:t>Barcelona</a:t>
            </a:r>
            <a:endParaRPr lang="en-US" sz="1200" dirty="0"/>
          </a:p>
        </p:txBody>
      </p:sp>
      <p:sp>
        <p:nvSpPr>
          <p:cNvPr id="13" name="Shape 11"/>
          <p:cNvSpPr/>
          <p:nvPr/>
        </p:nvSpPr>
        <p:spPr>
          <a:xfrm>
            <a:off x="4279392" y="2743200"/>
            <a:ext cx="1691640" cy="1234440"/>
          </a:xfrm>
          <a:prstGeom prst="roundRect">
            <a:avLst>
              <a:gd name="adj" fmla="val 5926"/>
            </a:avLst>
          </a:prstGeom>
          <a:solidFill>
            <a:srgbClr val="EAF0F6"/>
          </a:solidFill>
          <a:ln/>
        </p:spPr>
        <p:txBody>
          <a:bodyPr/>
          <a:lstStyle/>
          <a:p>
            <a:endParaRPr lang="en-US"/>
          </a:p>
        </p:txBody>
      </p:sp>
      <p:sp>
        <p:nvSpPr>
          <p:cNvPr id="14" name="Text 12"/>
          <p:cNvSpPr txBox="1"/>
          <p:nvPr/>
        </p:nvSpPr>
        <p:spPr>
          <a:xfrm>
            <a:off x="4416552" y="2852928"/>
            <a:ext cx="1417320" cy="320040"/>
          </a:xfrm>
          <a:prstGeom prst="rect">
            <a:avLst/>
          </a:prstGeom>
          <a:noFill/>
          <a:ln/>
        </p:spPr>
        <p:txBody>
          <a:bodyPr wrap="square" lIns="0" tIns="0" rIns="0" bIns="0" rtlCol="0" anchor="ctr"/>
          <a:lstStyle/>
          <a:p>
            <a:pPr marL="0" indent="0">
              <a:buNone/>
            </a:pPr>
            <a:r>
              <a:rPr lang="en-US" sz="1400" b="1" dirty="0">
                <a:solidFill>
                  <a:srgbClr val="2E5C8A"/>
                </a:solidFill>
                <a:latin typeface="Arial" pitchFamily="34" charset="0"/>
                <a:ea typeface="Arial" pitchFamily="34" charset="-122"/>
                <a:cs typeface="Arial" pitchFamily="34" charset="-120"/>
              </a:rPr>
              <a:t>16 ene</a:t>
            </a:r>
            <a:endParaRPr lang="en-US" sz="1400" dirty="0"/>
          </a:p>
        </p:txBody>
      </p:sp>
      <p:sp>
        <p:nvSpPr>
          <p:cNvPr id="15" name="Text 13"/>
          <p:cNvSpPr txBox="1"/>
          <p:nvPr/>
        </p:nvSpPr>
        <p:spPr>
          <a:xfrm>
            <a:off x="4416552" y="3182112"/>
            <a:ext cx="1417320" cy="365760"/>
          </a:xfrm>
          <a:prstGeom prst="rect">
            <a:avLst/>
          </a:prstGeom>
          <a:noFill/>
          <a:ln/>
        </p:spPr>
        <p:txBody>
          <a:bodyPr wrap="square" lIns="0" tIns="0" rIns="0" bIns="0" rtlCol="0" anchor="ctr"/>
          <a:lstStyle/>
          <a:p>
            <a:pPr marL="0" indent="0">
              <a:buNone/>
            </a:pPr>
            <a:r>
              <a:rPr lang="en-US" sz="1600" b="1" dirty="0">
                <a:solidFill>
                  <a:srgbClr val="14304F"/>
                </a:solidFill>
                <a:latin typeface="Arial" pitchFamily="34" charset="0"/>
                <a:ea typeface="Arial" pitchFamily="34" charset="-122"/>
                <a:cs typeface="Arial" pitchFamily="34" charset="-120"/>
              </a:rPr>
              <a:t>Andalucía</a:t>
            </a:r>
            <a:endParaRPr lang="en-US" sz="1600" dirty="0"/>
          </a:p>
        </p:txBody>
      </p:sp>
      <p:sp>
        <p:nvSpPr>
          <p:cNvPr id="16" name="Text 14"/>
          <p:cNvSpPr txBox="1"/>
          <p:nvPr/>
        </p:nvSpPr>
        <p:spPr>
          <a:xfrm>
            <a:off x="4416552" y="3547872"/>
            <a:ext cx="1417320" cy="320040"/>
          </a:xfrm>
          <a:prstGeom prst="rect">
            <a:avLst/>
          </a:prstGeom>
          <a:noFill/>
          <a:ln/>
        </p:spPr>
        <p:txBody>
          <a:bodyPr wrap="square" lIns="0" tIns="0" rIns="0" bIns="0" rtlCol="0" anchor="ctr"/>
          <a:lstStyle/>
          <a:p>
            <a:pPr marL="0" indent="0">
              <a:buNone/>
            </a:pPr>
            <a:r>
              <a:rPr lang="en-US" sz="1200" dirty="0">
                <a:solidFill>
                  <a:srgbClr val="33465C"/>
                </a:solidFill>
                <a:latin typeface="Arial" pitchFamily="34" charset="0"/>
                <a:ea typeface="Arial" pitchFamily="34" charset="-122"/>
                <a:cs typeface="Arial" pitchFamily="34" charset="-120"/>
              </a:rPr>
              <a:t>Sevilla</a:t>
            </a:r>
            <a:endParaRPr lang="en-US" sz="1200" dirty="0"/>
          </a:p>
        </p:txBody>
      </p:sp>
      <p:sp>
        <p:nvSpPr>
          <p:cNvPr id="17" name="Shape 15"/>
          <p:cNvSpPr/>
          <p:nvPr/>
        </p:nvSpPr>
        <p:spPr>
          <a:xfrm>
            <a:off x="6099048" y="2743200"/>
            <a:ext cx="1691640" cy="1234440"/>
          </a:xfrm>
          <a:prstGeom prst="roundRect">
            <a:avLst>
              <a:gd name="adj" fmla="val 5926"/>
            </a:avLst>
          </a:prstGeom>
          <a:solidFill>
            <a:srgbClr val="EAF0F6"/>
          </a:solidFill>
          <a:ln/>
        </p:spPr>
        <p:txBody>
          <a:bodyPr/>
          <a:lstStyle/>
          <a:p>
            <a:endParaRPr lang="en-US"/>
          </a:p>
        </p:txBody>
      </p:sp>
      <p:sp>
        <p:nvSpPr>
          <p:cNvPr id="18" name="Text 16"/>
          <p:cNvSpPr txBox="1"/>
          <p:nvPr/>
        </p:nvSpPr>
        <p:spPr>
          <a:xfrm>
            <a:off x="6236208" y="2852928"/>
            <a:ext cx="1417320" cy="320040"/>
          </a:xfrm>
          <a:prstGeom prst="rect">
            <a:avLst/>
          </a:prstGeom>
          <a:noFill/>
          <a:ln/>
        </p:spPr>
        <p:txBody>
          <a:bodyPr wrap="square" lIns="0" tIns="0" rIns="0" bIns="0" rtlCol="0" anchor="ctr"/>
          <a:lstStyle/>
          <a:p>
            <a:pPr marL="0" indent="0">
              <a:buNone/>
            </a:pPr>
            <a:r>
              <a:rPr lang="en-US" sz="1400" b="1" dirty="0">
                <a:solidFill>
                  <a:srgbClr val="2E5C8A"/>
                </a:solidFill>
                <a:latin typeface="Arial" pitchFamily="34" charset="0"/>
                <a:ea typeface="Arial" pitchFamily="34" charset="-122"/>
                <a:cs typeface="Arial" pitchFamily="34" charset="-120"/>
              </a:rPr>
              <a:t>23 ene</a:t>
            </a:r>
            <a:endParaRPr lang="en-US" sz="1400" dirty="0"/>
          </a:p>
        </p:txBody>
      </p:sp>
      <p:sp>
        <p:nvSpPr>
          <p:cNvPr id="19" name="Text 17"/>
          <p:cNvSpPr txBox="1"/>
          <p:nvPr/>
        </p:nvSpPr>
        <p:spPr>
          <a:xfrm>
            <a:off x="6236208" y="3182112"/>
            <a:ext cx="1417320" cy="365760"/>
          </a:xfrm>
          <a:prstGeom prst="rect">
            <a:avLst/>
          </a:prstGeom>
          <a:noFill/>
          <a:ln/>
        </p:spPr>
        <p:txBody>
          <a:bodyPr wrap="square" lIns="0" tIns="0" rIns="0" bIns="0" rtlCol="0" anchor="ctr"/>
          <a:lstStyle/>
          <a:p>
            <a:pPr marL="0" indent="0">
              <a:buNone/>
            </a:pPr>
            <a:r>
              <a:rPr lang="en-US" sz="1600" b="1" dirty="0">
                <a:solidFill>
                  <a:srgbClr val="14304F"/>
                </a:solidFill>
                <a:latin typeface="Arial" pitchFamily="34" charset="0"/>
                <a:ea typeface="Arial" pitchFamily="34" charset="-122"/>
                <a:cs typeface="Arial" pitchFamily="34" charset="-120"/>
              </a:rPr>
              <a:t>Levante</a:t>
            </a:r>
            <a:endParaRPr lang="en-US" sz="1600" dirty="0"/>
          </a:p>
        </p:txBody>
      </p:sp>
      <p:sp>
        <p:nvSpPr>
          <p:cNvPr id="20" name="Text 18"/>
          <p:cNvSpPr txBox="1"/>
          <p:nvPr/>
        </p:nvSpPr>
        <p:spPr>
          <a:xfrm>
            <a:off x="6236208" y="3547872"/>
            <a:ext cx="1417320" cy="320040"/>
          </a:xfrm>
          <a:prstGeom prst="rect">
            <a:avLst/>
          </a:prstGeom>
          <a:noFill/>
          <a:ln/>
        </p:spPr>
        <p:txBody>
          <a:bodyPr wrap="square" lIns="0" tIns="0" rIns="0" bIns="0" rtlCol="0" anchor="ctr"/>
          <a:lstStyle/>
          <a:p>
            <a:pPr marL="0" indent="0">
              <a:buNone/>
            </a:pPr>
            <a:r>
              <a:rPr lang="en-US" sz="1200" dirty="0">
                <a:solidFill>
                  <a:srgbClr val="33465C"/>
                </a:solidFill>
                <a:latin typeface="Arial" pitchFamily="34" charset="0"/>
                <a:ea typeface="Arial" pitchFamily="34" charset="-122"/>
                <a:cs typeface="Arial" pitchFamily="34" charset="-120"/>
              </a:rPr>
              <a:t>Valencia</a:t>
            </a:r>
            <a:endParaRPr lang="en-US" sz="1200" dirty="0"/>
          </a:p>
        </p:txBody>
      </p:sp>
      <p:sp>
        <p:nvSpPr>
          <p:cNvPr id="21" name="Shape 19"/>
          <p:cNvSpPr/>
          <p:nvPr/>
        </p:nvSpPr>
        <p:spPr>
          <a:xfrm>
            <a:off x="7918704" y="2743200"/>
            <a:ext cx="1691640" cy="1234440"/>
          </a:xfrm>
          <a:prstGeom prst="roundRect">
            <a:avLst>
              <a:gd name="adj" fmla="val 5926"/>
            </a:avLst>
          </a:prstGeom>
          <a:solidFill>
            <a:srgbClr val="EAF0F6"/>
          </a:solidFill>
          <a:ln/>
        </p:spPr>
        <p:txBody>
          <a:bodyPr/>
          <a:lstStyle/>
          <a:p>
            <a:endParaRPr lang="en-US"/>
          </a:p>
        </p:txBody>
      </p:sp>
      <p:sp>
        <p:nvSpPr>
          <p:cNvPr id="22" name="Text 20"/>
          <p:cNvSpPr txBox="1"/>
          <p:nvPr/>
        </p:nvSpPr>
        <p:spPr>
          <a:xfrm>
            <a:off x="8055864" y="2852928"/>
            <a:ext cx="1417320" cy="320040"/>
          </a:xfrm>
          <a:prstGeom prst="rect">
            <a:avLst/>
          </a:prstGeom>
          <a:noFill/>
          <a:ln/>
        </p:spPr>
        <p:txBody>
          <a:bodyPr wrap="square" lIns="0" tIns="0" rIns="0" bIns="0" rtlCol="0" anchor="ctr"/>
          <a:lstStyle/>
          <a:p>
            <a:pPr marL="0" indent="0">
              <a:buNone/>
            </a:pPr>
            <a:r>
              <a:rPr lang="en-US" sz="1400" b="1" dirty="0">
                <a:solidFill>
                  <a:srgbClr val="2E5C8A"/>
                </a:solidFill>
                <a:latin typeface="Arial" pitchFamily="34" charset="0"/>
                <a:ea typeface="Arial" pitchFamily="34" charset="-122"/>
                <a:cs typeface="Arial" pitchFamily="34" charset="-120"/>
              </a:rPr>
              <a:t>13 feb</a:t>
            </a:r>
            <a:endParaRPr lang="en-US" sz="1400" dirty="0"/>
          </a:p>
        </p:txBody>
      </p:sp>
      <p:sp>
        <p:nvSpPr>
          <p:cNvPr id="23" name="Text 21"/>
          <p:cNvSpPr txBox="1"/>
          <p:nvPr/>
        </p:nvSpPr>
        <p:spPr>
          <a:xfrm>
            <a:off x="8055864" y="3182112"/>
            <a:ext cx="1417320" cy="365760"/>
          </a:xfrm>
          <a:prstGeom prst="rect">
            <a:avLst/>
          </a:prstGeom>
          <a:noFill/>
          <a:ln/>
        </p:spPr>
        <p:txBody>
          <a:bodyPr wrap="square" lIns="0" tIns="0" rIns="0" bIns="0" rtlCol="0" anchor="ctr"/>
          <a:lstStyle/>
          <a:p>
            <a:pPr marL="0" indent="0">
              <a:buNone/>
            </a:pPr>
            <a:r>
              <a:rPr lang="en-US" sz="1600" b="1" dirty="0">
                <a:solidFill>
                  <a:srgbClr val="14304F"/>
                </a:solidFill>
                <a:latin typeface="Arial" pitchFamily="34" charset="0"/>
                <a:ea typeface="Arial" pitchFamily="34" charset="-122"/>
                <a:cs typeface="Arial" pitchFamily="34" charset="-120"/>
              </a:rPr>
              <a:t>Nor-Este</a:t>
            </a:r>
            <a:endParaRPr lang="en-US" sz="1600" dirty="0"/>
          </a:p>
        </p:txBody>
      </p:sp>
      <p:sp>
        <p:nvSpPr>
          <p:cNvPr id="24" name="Text 22"/>
          <p:cNvSpPr txBox="1"/>
          <p:nvPr/>
        </p:nvSpPr>
        <p:spPr>
          <a:xfrm>
            <a:off x="8055864" y="3547872"/>
            <a:ext cx="1417320" cy="320040"/>
          </a:xfrm>
          <a:prstGeom prst="rect">
            <a:avLst/>
          </a:prstGeom>
          <a:noFill/>
          <a:ln/>
        </p:spPr>
        <p:txBody>
          <a:bodyPr wrap="square" lIns="0" tIns="0" rIns="0" bIns="0" rtlCol="0" anchor="ctr"/>
          <a:lstStyle/>
          <a:p>
            <a:pPr marL="0" indent="0">
              <a:buNone/>
            </a:pPr>
            <a:r>
              <a:rPr lang="en-US" sz="1200" dirty="0">
                <a:solidFill>
                  <a:srgbClr val="33465C"/>
                </a:solidFill>
                <a:latin typeface="Arial" pitchFamily="34" charset="0"/>
                <a:ea typeface="Arial" pitchFamily="34" charset="-122"/>
                <a:cs typeface="Arial" pitchFamily="34" charset="-120"/>
              </a:rPr>
              <a:t>Zaragoza</a:t>
            </a:r>
            <a:endParaRPr lang="en-US" sz="1200" dirty="0"/>
          </a:p>
        </p:txBody>
      </p:sp>
      <p:sp>
        <p:nvSpPr>
          <p:cNvPr id="25" name="Shape 23"/>
          <p:cNvSpPr/>
          <p:nvPr/>
        </p:nvSpPr>
        <p:spPr>
          <a:xfrm>
            <a:off x="9738360" y="2743200"/>
            <a:ext cx="1691640" cy="1234440"/>
          </a:xfrm>
          <a:prstGeom prst="roundRect">
            <a:avLst>
              <a:gd name="adj" fmla="val 5926"/>
            </a:avLst>
          </a:prstGeom>
          <a:solidFill>
            <a:srgbClr val="EAF0F6"/>
          </a:solidFill>
          <a:ln/>
        </p:spPr>
        <p:txBody>
          <a:bodyPr/>
          <a:lstStyle/>
          <a:p>
            <a:endParaRPr lang="en-US"/>
          </a:p>
        </p:txBody>
      </p:sp>
      <p:sp>
        <p:nvSpPr>
          <p:cNvPr id="26" name="Text 24"/>
          <p:cNvSpPr txBox="1"/>
          <p:nvPr/>
        </p:nvSpPr>
        <p:spPr>
          <a:xfrm>
            <a:off x="9875520" y="2852928"/>
            <a:ext cx="1417320" cy="320040"/>
          </a:xfrm>
          <a:prstGeom prst="rect">
            <a:avLst/>
          </a:prstGeom>
          <a:noFill/>
          <a:ln/>
        </p:spPr>
        <p:txBody>
          <a:bodyPr wrap="square" lIns="0" tIns="0" rIns="0" bIns="0" rtlCol="0" anchor="ctr"/>
          <a:lstStyle/>
          <a:p>
            <a:pPr marL="0" indent="0">
              <a:buNone/>
            </a:pPr>
            <a:r>
              <a:rPr lang="en-US" sz="1400" b="1" dirty="0">
                <a:solidFill>
                  <a:srgbClr val="2E5C8A"/>
                </a:solidFill>
                <a:latin typeface="Arial" pitchFamily="34" charset="0"/>
                <a:ea typeface="Arial" pitchFamily="34" charset="-122"/>
                <a:cs typeface="Arial" pitchFamily="34" charset="-120"/>
              </a:rPr>
              <a:t>20 feb</a:t>
            </a:r>
            <a:endParaRPr lang="en-US" sz="1400" dirty="0"/>
          </a:p>
        </p:txBody>
      </p:sp>
      <p:sp>
        <p:nvSpPr>
          <p:cNvPr id="27" name="Text 25"/>
          <p:cNvSpPr txBox="1"/>
          <p:nvPr/>
        </p:nvSpPr>
        <p:spPr>
          <a:xfrm>
            <a:off x="9875520" y="3182112"/>
            <a:ext cx="1417320" cy="365760"/>
          </a:xfrm>
          <a:prstGeom prst="rect">
            <a:avLst/>
          </a:prstGeom>
          <a:noFill/>
          <a:ln/>
        </p:spPr>
        <p:txBody>
          <a:bodyPr wrap="square" lIns="0" tIns="0" rIns="0" bIns="0" rtlCol="0" anchor="ctr"/>
          <a:lstStyle/>
          <a:p>
            <a:pPr marL="0" indent="0">
              <a:buNone/>
            </a:pPr>
            <a:r>
              <a:rPr lang="en-US" sz="1600" b="1" dirty="0">
                <a:solidFill>
                  <a:srgbClr val="14304F"/>
                </a:solidFill>
                <a:latin typeface="Arial" pitchFamily="34" charset="0"/>
                <a:ea typeface="Arial" pitchFamily="34" charset="-122"/>
                <a:cs typeface="Arial" pitchFamily="34" charset="-120"/>
              </a:rPr>
              <a:t>Galicia</a:t>
            </a:r>
            <a:endParaRPr lang="en-US" sz="1600" dirty="0"/>
          </a:p>
        </p:txBody>
      </p:sp>
      <p:sp>
        <p:nvSpPr>
          <p:cNvPr id="28" name="Text 26"/>
          <p:cNvSpPr txBox="1"/>
          <p:nvPr/>
        </p:nvSpPr>
        <p:spPr>
          <a:xfrm>
            <a:off x="9875520" y="3547872"/>
            <a:ext cx="1417320" cy="320040"/>
          </a:xfrm>
          <a:prstGeom prst="rect">
            <a:avLst/>
          </a:prstGeom>
          <a:noFill/>
          <a:ln/>
        </p:spPr>
        <p:txBody>
          <a:bodyPr wrap="square" lIns="0" tIns="0" rIns="0" bIns="0" rtlCol="0" anchor="ctr"/>
          <a:lstStyle/>
          <a:p>
            <a:pPr marL="0" indent="0">
              <a:buNone/>
            </a:pPr>
            <a:r>
              <a:rPr lang="en-US" sz="1200" dirty="0">
                <a:solidFill>
                  <a:srgbClr val="33465C"/>
                </a:solidFill>
                <a:latin typeface="Arial" pitchFamily="34" charset="0"/>
                <a:ea typeface="Arial" pitchFamily="34" charset="-122"/>
                <a:cs typeface="Arial" pitchFamily="34" charset="-120"/>
              </a:rPr>
              <a:t>A Coruña</a:t>
            </a:r>
            <a:endParaRPr lang="en-US" sz="1200" dirty="0"/>
          </a:p>
        </p:txBody>
      </p:sp>
      <p:sp>
        <p:nvSpPr>
          <p:cNvPr id="29" name="Text 27"/>
          <p:cNvSpPr txBox="1"/>
          <p:nvPr/>
        </p:nvSpPr>
        <p:spPr>
          <a:xfrm>
            <a:off x="640080" y="4251960"/>
            <a:ext cx="10881360" cy="411480"/>
          </a:xfrm>
          <a:prstGeom prst="rect">
            <a:avLst/>
          </a:prstGeom>
          <a:noFill/>
          <a:ln/>
        </p:spPr>
        <p:txBody>
          <a:bodyPr wrap="square" lIns="0" tIns="0" rIns="0" bIns="0" rtlCol="0" anchor="ctr"/>
          <a:lstStyle/>
          <a:p>
            <a:pPr marL="0" indent="0">
              <a:buNone/>
            </a:pPr>
            <a:r>
              <a:rPr lang="en-US" sz="1900" b="1" dirty="0">
                <a:solidFill>
                  <a:srgbClr val="14304F"/>
                </a:solidFill>
                <a:latin typeface="Arial" pitchFamily="34" charset="0"/>
                <a:ea typeface="Arial" pitchFamily="34" charset="-122"/>
                <a:cs typeface="Arial" pitchFamily="34" charset="-120"/>
              </a:rPr>
              <a:t>Lo que conviene llevar resuelto ese día</a:t>
            </a:r>
            <a:endParaRPr lang="en-US" sz="1900" dirty="0"/>
          </a:p>
        </p:txBody>
      </p:sp>
      <p:sp>
        <p:nvSpPr>
          <p:cNvPr id="30" name="Shape 28"/>
          <p:cNvSpPr/>
          <p:nvPr/>
        </p:nvSpPr>
        <p:spPr>
          <a:xfrm>
            <a:off x="640080" y="4828032"/>
            <a:ext cx="237744" cy="237744"/>
          </a:xfrm>
          <a:prstGeom prst="ellipse">
            <a:avLst/>
          </a:prstGeom>
          <a:solidFill>
            <a:srgbClr val="E8A33D"/>
          </a:solidFill>
          <a:ln/>
        </p:spPr>
        <p:txBody>
          <a:bodyPr/>
          <a:lstStyle/>
          <a:p>
            <a:endParaRPr lang="en-US"/>
          </a:p>
        </p:txBody>
      </p:sp>
      <p:sp>
        <p:nvSpPr>
          <p:cNvPr id="31" name="Text 29"/>
          <p:cNvSpPr txBox="1"/>
          <p:nvPr/>
        </p:nvSpPr>
        <p:spPr>
          <a:xfrm>
            <a:off x="1097280" y="4754880"/>
            <a:ext cx="10424160" cy="457200"/>
          </a:xfrm>
          <a:prstGeom prst="rect">
            <a:avLst/>
          </a:prstGeom>
          <a:noFill/>
          <a:ln/>
        </p:spPr>
        <p:txBody>
          <a:bodyPr wrap="square" lIns="0" tIns="0" rIns="0" bIns="0" rtlCol="0" anchor="ctr"/>
          <a:lstStyle/>
          <a:p>
            <a:pPr marL="0" indent="0">
              <a:buNone/>
            </a:pPr>
            <a:r>
              <a:rPr lang="en-US" sz="1700" dirty="0">
                <a:solidFill>
                  <a:srgbClr val="33465C"/>
                </a:solidFill>
                <a:latin typeface="Arial" pitchFamily="34" charset="0"/>
                <a:ea typeface="Arial" pitchFamily="34" charset="-122"/>
                <a:cs typeface="Arial" pitchFamily="34" charset="-120"/>
              </a:rPr>
              <a:t>Cuántas personas vienen de cada iglesia, con nombres.</a:t>
            </a:r>
            <a:endParaRPr lang="en-US" sz="1700" dirty="0"/>
          </a:p>
        </p:txBody>
      </p:sp>
      <p:sp>
        <p:nvSpPr>
          <p:cNvPr id="32" name="Shape 30"/>
          <p:cNvSpPr/>
          <p:nvPr/>
        </p:nvSpPr>
        <p:spPr>
          <a:xfrm>
            <a:off x="640080" y="5358384"/>
            <a:ext cx="237744" cy="237744"/>
          </a:xfrm>
          <a:prstGeom prst="ellipse">
            <a:avLst/>
          </a:prstGeom>
          <a:solidFill>
            <a:srgbClr val="E8A33D"/>
          </a:solidFill>
          <a:ln/>
        </p:spPr>
        <p:txBody>
          <a:bodyPr/>
          <a:lstStyle/>
          <a:p>
            <a:endParaRPr lang="en-US"/>
          </a:p>
        </p:txBody>
      </p:sp>
      <p:sp>
        <p:nvSpPr>
          <p:cNvPr id="33" name="Text 31"/>
          <p:cNvSpPr txBox="1"/>
          <p:nvPr/>
        </p:nvSpPr>
        <p:spPr>
          <a:xfrm>
            <a:off x="1097280" y="5285232"/>
            <a:ext cx="10424160" cy="457200"/>
          </a:xfrm>
          <a:prstGeom prst="rect">
            <a:avLst/>
          </a:prstGeom>
          <a:noFill/>
          <a:ln/>
        </p:spPr>
        <p:txBody>
          <a:bodyPr wrap="square" lIns="0" tIns="0" rIns="0" bIns="0" rtlCol="0" anchor="ctr"/>
          <a:lstStyle/>
          <a:p>
            <a:pPr marL="0" indent="0">
              <a:buNone/>
            </a:pPr>
            <a:r>
              <a:rPr lang="en-US" sz="1700" dirty="0">
                <a:solidFill>
                  <a:srgbClr val="33465C"/>
                </a:solidFill>
                <a:latin typeface="Arial" pitchFamily="34" charset="0"/>
                <a:ea typeface="Arial" pitchFamily="34" charset="-122"/>
                <a:cs typeface="Arial" pitchFamily="34" charset="-120"/>
              </a:rPr>
              <a:t>El coordinador local de cada congregación, ya nombrado.</a:t>
            </a:r>
            <a:endParaRPr lang="en-US" sz="1700" dirty="0"/>
          </a:p>
        </p:txBody>
      </p:sp>
      <p:sp>
        <p:nvSpPr>
          <p:cNvPr id="34" name="Shape 32"/>
          <p:cNvSpPr/>
          <p:nvPr/>
        </p:nvSpPr>
        <p:spPr>
          <a:xfrm>
            <a:off x="640080" y="5888736"/>
            <a:ext cx="237744" cy="237744"/>
          </a:xfrm>
          <a:prstGeom prst="ellipse">
            <a:avLst/>
          </a:prstGeom>
          <a:solidFill>
            <a:srgbClr val="E8A33D"/>
          </a:solidFill>
          <a:ln/>
        </p:spPr>
        <p:txBody>
          <a:bodyPr/>
          <a:lstStyle/>
          <a:p>
            <a:endParaRPr lang="en-US"/>
          </a:p>
        </p:txBody>
      </p:sp>
      <p:sp>
        <p:nvSpPr>
          <p:cNvPr id="35" name="Text 33"/>
          <p:cNvSpPr txBox="1"/>
          <p:nvPr/>
        </p:nvSpPr>
        <p:spPr>
          <a:xfrm>
            <a:off x="1097280" y="5815584"/>
            <a:ext cx="10424160" cy="457200"/>
          </a:xfrm>
          <a:prstGeom prst="rect">
            <a:avLst/>
          </a:prstGeom>
          <a:noFill/>
          <a:ln/>
        </p:spPr>
        <p:txBody>
          <a:bodyPr wrap="square" lIns="0" tIns="0" rIns="0" bIns="0" rtlCol="0" anchor="ctr"/>
          <a:lstStyle/>
          <a:p>
            <a:pPr marL="0" indent="0">
              <a:buNone/>
            </a:pPr>
            <a:r>
              <a:rPr lang="en-US" sz="1700" dirty="0">
                <a:solidFill>
                  <a:srgbClr val="33465C"/>
                </a:solidFill>
                <a:latin typeface="Arial" pitchFamily="34" charset="0"/>
                <a:ea typeface="Arial" pitchFamily="34" charset="-122"/>
                <a:cs typeface="Arial" pitchFamily="34" charset="-120"/>
              </a:rPr>
              <a:t>Los proyectos de evangelismo, ya presentados diez días antes.</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384048"/>
            <a:ext cx="10881360" cy="685800"/>
          </a:xfrm>
          <a:prstGeom prst="rect">
            <a:avLst/>
          </a:prstGeom>
          <a:noFill/>
          <a:ln/>
        </p:spPr>
        <p:txBody>
          <a:bodyPr wrap="square" lIns="0" tIns="0" rIns="0" bIns="0" rtlCol="0" anchor="ctr"/>
          <a:lstStyle/>
          <a:p>
            <a:pPr marL="0" indent="0">
              <a:buNone/>
            </a:pPr>
            <a:r>
              <a:rPr lang="en-US" sz="3400" b="1" dirty="0">
                <a:solidFill>
                  <a:srgbClr val="14304F"/>
                </a:solidFill>
                <a:latin typeface="Arial" pitchFamily="34" charset="0"/>
                <a:ea typeface="Arial" pitchFamily="34" charset="-122"/>
                <a:cs typeface="Arial" pitchFamily="34" charset="-120"/>
              </a:rPr>
              <a:t>2027 · el año de proclamación</a:t>
            </a:r>
            <a:endParaRPr lang="en-US" sz="3400" dirty="0"/>
          </a:p>
        </p:txBody>
      </p:sp>
      <p:sp>
        <p:nvSpPr>
          <p:cNvPr id="3" name="Text 1"/>
          <p:cNvSpPr txBox="1"/>
          <p:nvPr/>
        </p:nvSpPr>
        <p:spPr>
          <a:xfrm>
            <a:off x="640080" y="1600200"/>
            <a:ext cx="2194560" cy="457200"/>
          </a:xfrm>
          <a:prstGeom prst="rect">
            <a:avLst/>
          </a:prstGeom>
          <a:noFill/>
          <a:ln/>
        </p:spPr>
        <p:txBody>
          <a:bodyPr wrap="square" lIns="0" tIns="0" rIns="0" bIns="0" rtlCol="0" anchor="ctr"/>
          <a:lstStyle/>
          <a:p>
            <a:pPr marL="0" indent="0">
              <a:buNone/>
            </a:pPr>
            <a:r>
              <a:rPr lang="en-US" sz="1700" b="1" dirty="0">
                <a:solidFill>
                  <a:srgbClr val="2E5C8A"/>
                </a:solidFill>
                <a:latin typeface="Arial" pitchFamily="34" charset="0"/>
                <a:ea typeface="Arial" pitchFamily="34" charset="-122"/>
                <a:cs typeface="Arial" pitchFamily="34" charset="-120"/>
              </a:rPr>
              <a:t>1 de enero</a:t>
            </a:r>
            <a:endParaRPr lang="en-US" sz="1700" dirty="0"/>
          </a:p>
        </p:txBody>
      </p:sp>
      <p:sp>
        <p:nvSpPr>
          <p:cNvPr id="4" name="Text 2"/>
          <p:cNvSpPr txBox="1"/>
          <p:nvPr/>
        </p:nvSpPr>
        <p:spPr>
          <a:xfrm>
            <a:off x="2926080" y="1600200"/>
            <a:ext cx="3291840" cy="457200"/>
          </a:xfrm>
          <a:prstGeom prst="rect">
            <a:avLst/>
          </a:prstGeom>
          <a:noFill/>
          <a:ln/>
        </p:spPr>
        <p:txBody>
          <a:bodyPr wrap="square" lIns="0" tIns="0" rIns="0" bIns="0" rtlCol="0" anchor="ctr"/>
          <a:lstStyle/>
          <a:p>
            <a:pPr marL="0" indent="0">
              <a:buNone/>
            </a:pPr>
            <a:r>
              <a:rPr lang="en-US" sz="1800" b="1" dirty="0">
                <a:solidFill>
                  <a:srgbClr val="14304F"/>
                </a:solidFill>
                <a:latin typeface="Arial" pitchFamily="34" charset="0"/>
                <a:ea typeface="Arial" pitchFamily="34" charset="-122"/>
                <a:cs typeface="Arial" pitchFamily="34" charset="-120"/>
              </a:rPr>
              <a:t>Arranca la actividad pública</a:t>
            </a:r>
            <a:endParaRPr lang="en-US" sz="1800" dirty="0"/>
          </a:p>
        </p:txBody>
      </p:sp>
      <p:sp>
        <p:nvSpPr>
          <p:cNvPr id="5" name="Text 3"/>
          <p:cNvSpPr txBox="1"/>
          <p:nvPr/>
        </p:nvSpPr>
        <p:spPr>
          <a:xfrm>
            <a:off x="6309360" y="1581912"/>
            <a:ext cx="5212080" cy="502920"/>
          </a:xfrm>
          <a:prstGeom prst="rect">
            <a:avLst/>
          </a:prstGeom>
          <a:noFill/>
          <a:ln/>
        </p:spPr>
        <p:txBody>
          <a:bodyPr wrap="square" lIns="0" tIns="0" rIns="0" bIns="0" rtlCol="0" anchor="ctr"/>
          <a:lstStyle/>
          <a:p>
            <a:pPr marL="0" indent="0">
              <a:lnSpc>
                <a:spcPct val="110000"/>
              </a:lnSpc>
              <a:buNone/>
            </a:pPr>
            <a:r>
              <a:rPr lang="en-US" sz="1400" dirty="0">
                <a:solidFill>
                  <a:srgbClr val="33465C"/>
                </a:solidFill>
                <a:latin typeface="Arial" pitchFamily="34" charset="0"/>
                <a:ea typeface="Arial" pitchFamily="34" charset="-122"/>
                <a:cs typeface="Arial" pitchFamily="34" charset="-120"/>
              </a:rPr>
              <a:t>Empieza la comunicación hacia fuera, con webs, QR y campañas.</a:t>
            </a:r>
            <a:endParaRPr lang="en-US" sz="1400" dirty="0"/>
          </a:p>
        </p:txBody>
      </p:sp>
      <p:sp>
        <p:nvSpPr>
          <p:cNvPr id="6" name="Text 4"/>
          <p:cNvSpPr txBox="1"/>
          <p:nvPr/>
        </p:nvSpPr>
        <p:spPr>
          <a:xfrm>
            <a:off x="640080" y="2532888"/>
            <a:ext cx="2194560" cy="457200"/>
          </a:xfrm>
          <a:prstGeom prst="rect">
            <a:avLst/>
          </a:prstGeom>
          <a:noFill/>
          <a:ln/>
        </p:spPr>
        <p:txBody>
          <a:bodyPr wrap="square" lIns="0" tIns="0" rIns="0" bIns="0" rtlCol="0" anchor="ctr"/>
          <a:lstStyle/>
          <a:p>
            <a:pPr marL="0" indent="0">
              <a:buNone/>
            </a:pPr>
            <a:r>
              <a:rPr lang="en-US" sz="1700" b="1" dirty="0">
                <a:solidFill>
                  <a:srgbClr val="2E5C8A"/>
                </a:solidFill>
                <a:latin typeface="Arial" pitchFamily="34" charset="0"/>
                <a:ea typeface="Arial" pitchFamily="34" charset="-122"/>
                <a:cs typeface="Arial" pitchFamily="34" charset="-120"/>
              </a:rPr>
              <a:t>7 – 16 de enero</a:t>
            </a:r>
            <a:endParaRPr lang="en-US" sz="1700" dirty="0"/>
          </a:p>
        </p:txBody>
      </p:sp>
      <p:sp>
        <p:nvSpPr>
          <p:cNvPr id="7" name="Text 5"/>
          <p:cNvSpPr txBox="1"/>
          <p:nvPr/>
        </p:nvSpPr>
        <p:spPr>
          <a:xfrm>
            <a:off x="2926080" y="2532888"/>
            <a:ext cx="3291840" cy="457200"/>
          </a:xfrm>
          <a:prstGeom prst="rect">
            <a:avLst/>
          </a:prstGeom>
          <a:noFill/>
          <a:ln/>
        </p:spPr>
        <p:txBody>
          <a:bodyPr wrap="square" lIns="0" tIns="0" rIns="0" bIns="0" rtlCol="0" anchor="ctr"/>
          <a:lstStyle/>
          <a:p>
            <a:pPr marL="0" indent="0">
              <a:buNone/>
            </a:pPr>
            <a:r>
              <a:rPr lang="en-US" sz="1800" b="1" dirty="0">
                <a:solidFill>
                  <a:srgbClr val="14304F"/>
                </a:solidFill>
                <a:latin typeface="Arial" pitchFamily="34" charset="0"/>
                <a:ea typeface="Arial" pitchFamily="34" charset="-122"/>
                <a:cs typeface="Arial" pitchFamily="34" charset="-120"/>
              </a:rPr>
              <a:t>10 días de oración</a:t>
            </a:r>
            <a:endParaRPr lang="en-US" sz="1800" dirty="0"/>
          </a:p>
        </p:txBody>
      </p:sp>
      <p:sp>
        <p:nvSpPr>
          <p:cNvPr id="8" name="Text 6"/>
          <p:cNvSpPr txBox="1"/>
          <p:nvPr/>
        </p:nvSpPr>
        <p:spPr>
          <a:xfrm>
            <a:off x="6309360" y="2514600"/>
            <a:ext cx="5212080" cy="502920"/>
          </a:xfrm>
          <a:prstGeom prst="rect">
            <a:avLst/>
          </a:prstGeom>
          <a:noFill/>
          <a:ln/>
        </p:spPr>
        <p:txBody>
          <a:bodyPr wrap="square" lIns="0" tIns="0" rIns="0" bIns="0" rtlCol="0" anchor="ctr"/>
          <a:lstStyle/>
          <a:p>
            <a:pPr marL="0" indent="0">
              <a:lnSpc>
                <a:spcPct val="110000"/>
              </a:lnSpc>
              <a:buNone/>
            </a:pPr>
            <a:r>
              <a:rPr lang="en-US" sz="1400" dirty="0">
                <a:solidFill>
                  <a:srgbClr val="33465C"/>
                </a:solidFill>
                <a:latin typeface="Arial" pitchFamily="34" charset="0"/>
                <a:ea typeface="Arial" pitchFamily="34" charset="-122"/>
                <a:cs typeface="Arial" pitchFamily="34" charset="-120"/>
              </a:rPr>
              <a:t>Entramos en el año del impacto con el corazón preparado.</a:t>
            </a:r>
            <a:endParaRPr lang="en-US" sz="1400" dirty="0"/>
          </a:p>
        </p:txBody>
      </p:sp>
      <p:sp>
        <p:nvSpPr>
          <p:cNvPr id="9" name="Text 7"/>
          <p:cNvSpPr txBox="1"/>
          <p:nvPr/>
        </p:nvSpPr>
        <p:spPr>
          <a:xfrm>
            <a:off x="640080" y="3465576"/>
            <a:ext cx="2194560" cy="457200"/>
          </a:xfrm>
          <a:prstGeom prst="rect">
            <a:avLst/>
          </a:prstGeom>
          <a:noFill/>
          <a:ln/>
        </p:spPr>
        <p:txBody>
          <a:bodyPr wrap="square" lIns="0" tIns="0" rIns="0" bIns="0" rtlCol="0" anchor="ctr"/>
          <a:lstStyle/>
          <a:p>
            <a:pPr marL="0" indent="0">
              <a:buNone/>
            </a:pPr>
            <a:r>
              <a:rPr lang="en-US" sz="1700" b="1" dirty="0">
                <a:solidFill>
                  <a:srgbClr val="2E5C8A"/>
                </a:solidFill>
                <a:latin typeface="Arial" pitchFamily="34" charset="0"/>
                <a:ea typeface="Arial" pitchFamily="34" charset="-122"/>
                <a:cs typeface="Arial" pitchFamily="34" charset="-120"/>
              </a:rPr>
              <a:t>22 de mayo</a:t>
            </a:r>
            <a:endParaRPr lang="en-US" sz="1700" dirty="0"/>
          </a:p>
        </p:txBody>
      </p:sp>
      <p:sp>
        <p:nvSpPr>
          <p:cNvPr id="10" name="Text 8"/>
          <p:cNvSpPr txBox="1"/>
          <p:nvPr/>
        </p:nvSpPr>
        <p:spPr>
          <a:xfrm>
            <a:off x="2926080" y="3465576"/>
            <a:ext cx="3291840" cy="457200"/>
          </a:xfrm>
          <a:prstGeom prst="rect">
            <a:avLst/>
          </a:prstGeom>
          <a:noFill/>
          <a:ln/>
        </p:spPr>
        <p:txBody>
          <a:bodyPr wrap="square" lIns="0" tIns="0" rIns="0" bIns="0" rtlCol="0" anchor="ctr"/>
          <a:lstStyle/>
          <a:p>
            <a:pPr marL="0" indent="0">
              <a:buNone/>
            </a:pPr>
            <a:r>
              <a:rPr lang="en-US" sz="1800" b="1" dirty="0">
                <a:solidFill>
                  <a:srgbClr val="14304F"/>
                </a:solidFill>
                <a:latin typeface="Arial" pitchFamily="34" charset="0"/>
                <a:ea typeface="Arial" pitchFamily="34" charset="-122"/>
                <a:cs typeface="Arial" pitchFamily="34" charset="-120"/>
              </a:rPr>
              <a:t>Día de Impacto Nacional</a:t>
            </a:r>
            <a:endParaRPr lang="en-US" sz="1800" dirty="0"/>
          </a:p>
        </p:txBody>
      </p:sp>
      <p:sp>
        <p:nvSpPr>
          <p:cNvPr id="11" name="Text 9"/>
          <p:cNvSpPr txBox="1"/>
          <p:nvPr/>
        </p:nvSpPr>
        <p:spPr>
          <a:xfrm>
            <a:off x="6309360" y="3447288"/>
            <a:ext cx="5212080" cy="502920"/>
          </a:xfrm>
          <a:prstGeom prst="rect">
            <a:avLst/>
          </a:prstGeom>
          <a:noFill/>
          <a:ln/>
        </p:spPr>
        <p:txBody>
          <a:bodyPr wrap="square" lIns="0" tIns="0" rIns="0" bIns="0" rtlCol="0" anchor="ctr"/>
          <a:lstStyle/>
          <a:p>
            <a:pPr marL="0" indent="0">
              <a:lnSpc>
                <a:spcPct val="110000"/>
              </a:lnSpc>
              <a:buNone/>
            </a:pPr>
            <a:r>
              <a:rPr lang="en-US" sz="1400" dirty="0">
                <a:solidFill>
                  <a:srgbClr val="33465C"/>
                </a:solidFill>
                <a:latin typeface="Arial" pitchFamily="34" charset="0"/>
                <a:ea typeface="Arial" pitchFamily="34" charset="-122"/>
                <a:cs typeface="Arial" pitchFamily="34" charset="-120"/>
              </a:rPr>
              <a:t>Un mismo día, una misma acción misionera en todo el territorio.</a:t>
            </a:r>
            <a:endParaRPr lang="en-US" sz="1400" dirty="0"/>
          </a:p>
        </p:txBody>
      </p:sp>
      <p:sp>
        <p:nvSpPr>
          <p:cNvPr id="12" name="Text 10"/>
          <p:cNvSpPr txBox="1"/>
          <p:nvPr/>
        </p:nvSpPr>
        <p:spPr>
          <a:xfrm>
            <a:off x="640080" y="4398264"/>
            <a:ext cx="2194560" cy="457200"/>
          </a:xfrm>
          <a:prstGeom prst="rect">
            <a:avLst/>
          </a:prstGeom>
          <a:noFill/>
          <a:ln/>
        </p:spPr>
        <p:txBody>
          <a:bodyPr wrap="square" lIns="0" tIns="0" rIns="0" bIns="0" rtlCol="0" anchor="ctr"/>
          <a:lstStyle/>
          <a:p>
            <a:pPr marL="0" indent="0">
              <a:buNone/>
            </a:pPr>
            <a:r>
              <a:rPr lang="en-US" sz="1700" b="1" dirty="0">
                <a:solidFill>
                  <a:srgbClr val="2E5C8A"/>
                </a:solidFill>
                <a:latin typeface="Arial" pitchFamily="34" charset="0"/>
                <a:ea typeface="Arial" pitchFamily="34" charset="-122"/>
                <a:cs typeface="Arial" pitchFamily="34" charset="-120"/>
              </a:rPr>
              <a:t>29 may – 5 jun</a:t>
            </a:r>
            <a:endParaRPr lang="en-US" sz="1700" dirty="0"/>
          </a:p>
        </p:txBody>
      </p:sp>
      <p:sp>
        <p:nvSpPr>
          <p:cNvPr id="13" name="Text 11"/>
          <p:cNvSpPr txBox="1"/>
          <p:nvPr/>
        </p:nvSpPr>
        <p:spPr>
          <a:xfrm>
            <a:off x="2926080" y="4398264"/>
            <a:ext cx="3291840" cy="457200"/>
          </a:xfrm>
          <a:prstGeom prst="rect">
            <a:avLst/>
          </a:prstGeom>
          <a:noFill/>
          <a:ln/>
        </p:spPr>
        <p:txBody>
          <a:bodyPr wrap="square" lIns="0" tIns="0" rIns="0" bIns="0" rtlCol="0" anchor="ctr"/>
          <a:lstStyle/>
          <a:p>
            <a:pPr marL="0" indent="0">
              <a:buNone/>
            </a:pPr>
            <a:r>
              <a:rPr lang="en-US" sz="1800" b="1" dirty="0">
                <a:solidFill>
                  <a:srgbClr val="14304F"/>
                </a:solidFill>
                <a:latin typeface="Arial" pitchFamily="34" charset="0"/>
                <a:ea typeface="Arial" pitchFamily="34" charset="-122"/>
                <a:cs typeface="Arial" pitchFamily="34" charset="-120"/>
              </a:rPr>
              <a:t>Evangelismo de cosecha</a:t>
            </a:r>
            <a:endParaRPr lang="en-US" sz="1800" dirty="0"/>
          </a:p>
        </p:txBody>
      </p:sp>
      <p:sp>
        <p:nvSpPr>
          <p:cNvPr id="14" name="Text 12"/>
          <p:cNvSpPr txBox="1"/>
          <p:nvPr/>
        </p:nvSpPr>
        <p:spPr>
          <a:xfrm>
            <a:off x="6309360" y="4379976"/>
            <a:ext cx="5212080" cy="502920"/>
          </a:xfrm>
          <a:prstGeom prst="rect">
            <a:avLst/>
          </a:prstGeom>
          <a:noFill/>
          <a:ln/>
        </p:spPr>
        <p:txBody>
          <a:bodyPr wrap="square" lIns="0" tIns="0" rIns="0" bIns="0" rtlCol="0" anchor="ctr"/>
          <a:lstStyle/>
          <a:p>
            <a:pPr marL="0" indent="0">
              <a:lnSpc>
                <a:spcPct val="110000"/>
              </a:lnSpc>
              <a:buNone/>
            </a:pPr>
            <a:r>
              <a:rPr lang="en-US" sz="1400" dirty="0">
                <a:solidFill>
                  <a:srgbClr val="33465C"/>
                </a:solidFill>
                <a:latin typeface="Arial" pitchFamily="34" charset="0"/>
                <a:ea typeface="Arial" pitchFamily="34" charset="-122"/>
                <a:cs typeface="Arial" pitchFamily="34" charset="-120"/>
              </a:rPr>
              <a:t>Una semana de campañas simultáneas en toda la Unión.</a:t>
            </a:r>
            <a:endParaRPr lang="en-US" sz="1400" dirty="0"/>
          </a:p>
        </p:txBody>
      </p:sp>
      <p:sp>
        <p:nvSpPr>
          <p:cNvPr id="15" name="Text 13"/>
          <p:cNvSpPr txBox="1"/>
          <p:nvPr/>
        </p:nvSpPr>
        <p:spPr>
          <a:xfrm>
            <a:off x="640080" y="5330952"/>
            <a:ext cx="2194560" cy="457200"/>
          </a:xfrm>
          <a:prstGeom prst="rect">
            <a:avLst/>
          </a:prstGeom>
          <a:noFill/>
          <a:ln/>
        </p:spPr>
        <p:txBody>
          <a:bodyPr wrap="square" lIns="0" tIns="0" rIns="0" bIns="0" rtlCol="0" anchor="ctr"/>
          <a:lstStyle/>
          <a:p>
            <a:pPr marL="0" indent="0">
              <a:buNone/>
            </a:pPr>
            <a:r>
              <a:rPr lang="en-US" sz="1700" b="1" dirty="0">
                <a:solidFill>
                  <a:srgbClr val="B57415"/>
                </a:solidFill>
                <a:latin typeface="Arial" pitchFamily="34" charset="0"/>
                <a:ea typeface="Arial" pitchFamily="34" charset="-122"/>
                <a:cs typeface="Arial" pitchFamily="34" charset="-120"/>
              </a:rPr>
              <a:t>Septiembre</a:t>
            </a:r>
            <a:endParaRPr lang="en-US" sz="1700" dirty="0"/>
          </a:p>
        </p:txBody>
      </p:sp>
      <p:sp>
        <p:nvSpPr>
          <p:cNvPr id="16" name="Text 14"/>
          <p:cNvSpPr txBox="1"/>
          <p:nvPr/>
        </p:nvSpPr>
        <p:spPr>
          <a:xfrm>
            <a:off x="2926080" y="5330952"/>
            <a:ext cx="3291840" cy="457200"/>
          </a:xfrm>
          <a:prstGeom prst="rect">
            <a:avLst/>
          </a:prstGeom>
          <a:noFill/>
          <a:ln/>
        </p:spPr>
        <p:txBody>
          <a:bodyPr wrap="square" lIns="0" tIns="0" rIns="0" bIns="0" rtlCol="0" anchor="ctr"/>
          <a:lstStyle/>
          <a:p>
            <a:pPr marL="0" indent="0">
              <a:buNone/>
            </a:pPr>
            <a:r>
              <a:rPr lang="en-US" sz="1800" b="1" dirty="0">
                <a:solidFill>
                  <a:srgbClr val="14304F"/>
                </a:solidFill>
                <a:latin typeface="Arial" pitchFamily="34" charset="0"/>
                <a:ea typeface="Arial" pitchFamily="34" charset="-122"/>
                <a:cs typeface="Arial" pitchFamily="34" charset="-120"/>
              </a:rPr>
              <a:t>Impacto final</a:t>
            </a:r>
            <a:endParaRPr lang="en-US" sz="1800" dirty="0"/>
          </a:p>
        </p:txBody>
      </p:sp>
      <p:sp>
        <p:nvSpPr>
          <p:cNvPr id="17" name="Text 15"/>
          <p:cNvSpPr txBox="1"/>
          <p:nvPr/>
        </p:nvSpPr>
        <p:spPr>
          <a:xfrm>
            <a:off x="6309360" y="5312664"/>
            <a:ext cx="5212080" cy="502920"/>
          </a:xfrm>
          <a:prstGeom prst="rect">
            <a:avLst/>
          </a:prstGeom>
          <a:noFill/>
          <a:ln/>
        </p:spPr>
        <p:txBody>
          <a:bodyPr wrap="square" lIns="0" tIns="0" rIns="0" bIns="0" rtlCol="0" anchor="ctr"/>
          <a:lstStyle/>
          <a:p>
            <a:pPr marL="0" indent="0">
              <a:lnSpc>
                <a:spcPct val="110000"/>
              </a:lnSpc>
              <a:buNone/>
            </a:pPr>
            <a:r>
              <a:rPr lang="en-US" sz="1400" dirty="0">
                <a:solidFill>
                  <a:srgbClr val="33465C"/>
                </a:solidFill>
                <a:latin typeface="Arial" pitchFamily="34" charset="0"/>
                <a:ea typeface="Arial" pitchFamily="34" charset="-122"/>
                <a:cs typeface="Arial" pitchFamily="34" charset="-120"/>
              </a:rPr>
              <a:t>La iglesia mundial proclama a la vez. Cosecha y celebración.</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384048"/>
            <a:ext cx="10881360" cy="685800"/>
          </a:xfrm>
          <a:prstGeom prst="rect">
            <a:avLst/>
          </a:prstGeom>
          <a:noFill/>
          <a:ln/>
        </p:spPr>
        <p:txBody>
          <a:bodyPr wrap="square" lIns="0" tIns="0" rIns="0" bIns="0" rtlCol="0" anchor="ctr"/>
          <a:lstStyle/>
          <a:p>
            <a:pPr marL="0" indent="0">
              <a:buNone/>
            </a:pPr>
            <a:r>
              <a:rPr lang="en-US" sz="3400" b="1" dirty="0">
                <a:solidFill>
                  <a:srgbClr val="14304F"/>
                </a:solidFill>
                <a:latin typeface="Arial" pitchFamily="34" charset="0"/>
                <a:ea typeface="Arial" pitchFamily="34" charset="-122"/>
                <a:cs typeface="Arial" pitchFamily="34" charset="-120"/>
              </a:rPr>
              <a:t>Qué se espera de cada iglesia</a:t>
            </a:r>
            <a:endParaRPr lang="en-US" sz="3400" dirty="0"/>
          </a:p>
        </p:txBody>
      </p:sp>
      <p:sp>
        <p:nvSpPr>
          <p:cNvPr id="3" name="Shape 1"/>
          <p:cNvSpPr/>
          <p:nvPr/>
        </p:nvSpPr>
        <p:spPr>
          <a:xfrm>
            <a:off x="640080" y="1737360"/>
            <a:ext cx="457200" cy="457200"/>
          </a:xfrm>
          <a:prstGeom prst="ellipse">
            <a:avLst/>
          </a:prstGeom>
          <a:solidFill>
            <a:srgbClr val="2E5C8A"/>
          </a:solidFill>
          <a:ln/>
        </p:spPr>
        <p:txBody>
          <a:bodyPr/>
          <a:lstStyle/>
          <a:p>
            <a:endParaRPr lang="en-US"/>
          </a:p>
        </p:txBody>
      </p:sp>
      <p:sp>
        <p:nvSpPr>
          <p:cNvPr id="4" name="Text 2"/>
          <p:cNvSpPr txBox="1"/>
          <p:nvPr/>
        </p:nvSpPr>
        <p:spPr>
          <a:xfrm>
            <a:off x="640080" y="173736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5" name="Text 3"/>
          <p:cNvSpPr txBox="1"/>
          <p:nvPr/>
        </p:nvSpPr>
        <p:spPr>
          <a:xfrm>
            <a:off x="1371600" y="1691640"/>
            <a:ext cx="10149840" cy="548640"/>
          </a:xfrm>
          <a:prstGeom prst="rect">
            <a:avLst/>
          </a:prstGeom>
          <a:noFill/>
          <a:ln/>
        </p:spPr>
        <p:txBody>
          <a:bodyPr wrap="square" lIns="0" tIns="0" rIns="0" bIns="0" rtlCol="0" anchor="ctr"/>
          <a:lstStyle/>
          <a:p>
            <a:pPr marL="0" indent="0">
              <a:buNone/>
            </a:pPr>
            <a:r>
              <a:rPr lang="en-US" sz="2000" dirty="0">
                <a:solidFill>
                  <a:srgbClr val="33465C"/>
                </a:solidFill>
                <a:latin typeface="Arial" pitchFamily="34" charset="0"/>
                <a:ea typeface="Arial" pitchFamily="34" charset="-122"/>
                <a:cs typeface="Arial" pitchFamily="34" charset="-120"/>
              </a:rPr>
              <a:t>Terminar juntos los 40 días, hasta el 30 de octubre.</a:t>
            </a:r>
            <a:endParaRPr lang="en-US" sz="2000" dirty="0"/>
          </a:p>
        </p:txBody>
      </p:sp>
      <p:sp>
        <p:nvSpPr>
          <p:cNvPr id="6" name="Shape 4"/>
          <p:cNvSpPr/>
          <p:nvPr/>
        </p:nvSpPr>
        <p:spPr>
          <a:xfrm>
            <a:off x="640080" y="2606040"/>
            <a:ext cx="457200" cy="457200"/>
          </a:xfrm>
          <a:prstGeom prst="ellipse">
            <a:avLst/>
          </a:prstGeom>
          <a:solidFill>
            <a:srgbClr val="2E5C8A"/>
          </a:solidFill>
          <a:ln/>
        </p:spPr>
        <p:txBody>
          <a:bodyPr/>
          <a:lstStyle/>
          <a:p>
            <a:endParaRPr lang="en-US"/>
          </a:p>
        </p:txBody>
      </p:sp>
      <p:sp>
        <p:nvSpPr>
          <p:cNvPr id="7" name="Text 5"/>
          <p:cNvSpPr txBox="1"/>
          <p:nvPr/>
        </p:nvSpPr>
        <p:spPr>
          <a:xfrm>
            <a:off x="640080" y="260604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8" name="Text 6"/>
          <p:cNvSpPr txBox="1"/>
          <p:nvPr/>
        </p:nvSpPr>
        <p:spPr>
          <a:xfrm>
            <a:off x="1371600" y="2560320"/>
            <a:ext cx="10149840" cy="548640"/>
          </a:xfrm>
          <a:prstGeom prst="rect">
            <a:avLst/>
          </a:prstGeom>
          <a:noFill/>
          <a:ln/>
        </p:spPr>
        <p:txBody>
          <a:bodyPr wrap="square" lIns="0" tIns="0" rIns="0" bIns="0" rtlCol="0" anchor="ctr"/>
          <a:lstStyle/>
          <a:p>
            <a:pPr marL="0" indent="0">
              <a:buNone/>
            </a:pPr>
            <a:r>
              <a:rPr lang="en-US" sz="2000" dirty="0">
                <a:solidFill>
                  <a:srgbClr val="33465C"/>
                </a:solidFill>
                <a:latin typeface="Arial" pitchFamily="34" charset="0"/>
                <a:ea typeface="Arial" pitchFamily="34" charset="-122"/>
                <a:cs typeface="Arial" pitchFamily="34" charset="-120"/>
              </a:rPr>
              <a:t>Participar en la Semana de Oración Nacional, del 7 al 14 de noviembre.</a:t>
            </a:r>
            <a:endParaRPr lang="en-US" sz="2000" dirty="0"/>
          </a:p>
        </p:txBody>
      </p:sp>
      <p:sp>
        <p:nvSpPr>
          <p:cNvPr id="9" name="Shape 7"/>
          <p:cNvSpPr/>
          <p:nvPr/>
        </p:nvSpPr>
        <p:spPr>
          <a:xfrm>
            <a:off x="640080" y="3474720"/>
            <a:ext cx="457200" cy="457200"/>
          </a:xfrm>
          <a:prstGeom prst="ellipse">
            <a:avLst/>
          </a:prstGeom>
          <a:solidFill>
            <a:srgbClr val="E8A33D"/>
          </a:solidFill>
          <a:ln/>
        </p:spPr>
        <p:txBody>
          <a:bodyPr/>
          <a:lstStyle/>
          <a:p>
            <a:endParaRPr lang="en-US"/>
          </a:p>
        </p:txBody>
      </p:sp>
      <p:sp>
        <p:nvSpPr>
          <p:cNvPr id="10" name="Text 8"/>
          <p:cNvSpPr txBox="1"/>
          <p:nvPr/>
        </p:nvSpPr>
        <p:spPr>
          <a:xfrm>
            <a:off x="640080" y="347472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1" name="Text 9"/>
          <p:cNvSpPr txBox="1"/>
          <p:nvPr/>
        </p:nvSpPr>
        <p:spPr>
          <a:xfrm>
            <a:off x="1371600" y="3429000"/>
            <a:ext cx="10149840" cy="548640"/>
          </a:xfrm>
          <a:prstGeom prst="rect">
            <a:avLst/>
          </a:prstGeom>
          <a:noFill/>
          <a:ln/>
        </p:spPr>
        <p:txBody>
          <a:bodyPr wrap="square" lIns="0" tIns="0" rIns="0" bIns="0" rtlCol="0" anchor="ctr"/>
          <a:lstStyle/>
          <a:p>
            <a:pPr marL="0" indent="0">
              <a:buNone/>
            </a:pPr>
            <a:r>
              <a:rPr lang="en-US" sz="2000" dirty="0">
                <a:solidFill>
                  <a:srgbClr val="33465C"/>
                </a:solidFill>
                <a:latin typeface="Arial" pitchFamily="34" charset="0"/>
                <a:ea typeface="Arial" pitchFamily="34" charset="-122"/>
                <a:cs typeface="Arial" pitchFamily="34" charset="-120"/>
              </a:rPr>
              <a:t>Nombrar un coordinador local de OneVoice27.</a:t>
            </a:r>
            <a:endParaRPr lang="en-US" sz="2000" dirty="0"/>
          </a:p>
        </p:txBody>
      </p:sp>
      <p:sp>
        <p:nvSpPr>
          <p:cNvPr id="12" name="Shape 10"/>
          <p:cNvSpPr/>
          <p:nvPr/>
        </p:nvSpPr>
        <p:spPr>
          <a:xfrm>
            <a:off x="640080" y="4343400"/>
            <a:ext cx="457200" cy="457200"/>
          </a:xfrm>
          <a:prstGeom prst="ellipse">
            <a:avLst/>
          </a:prstGeom>
          <a:solidFill>
            <a:srgbClr val="E8A33D"/>
          </a:solidFill>
          <a:ln/>
        </p:spPr>
        <p:txBody>
          <a:bodyPr/>
          <a:lstStyle/>
          <a:p>
            <a:endParaRPr lang="en-US"/>
          </a:p>
        </p:txBody>
      </p:sp>
      <p:sp>
        <p:nvSpPr>
          <p:cNvPr id="13" name="Text 11"/>
          <p:cNvSpPr txBox="1"/>
          <p:nvPr/>
        </p:nvSpPr>
        <p:spPr>
          <a:xfrm>
            <a:off x="640080" y="434340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14" name="Text 12"/>
          <p:cNvSpPr txBox="1"/>
          <p:nvPr/>
        </p:nvSpPr>
        <p:spPr>
          <a:xfrm>
            <a:off x="1371600" y="4297680"/>
            <a:ext cx="10149840" cy="548640"/>
          </a:xfrm>
          <a:prstGeom prst="rect">
            <a:avLst/>
          </a:prstGeom>
          <a:noFill/>
          <a:ln/>
        </p:spPr>
        <p:txBody>
          <a:bodyPr wrap="square" lIns="0" tIns="0" rIns="0" bIns="0" rtlCol="0" anchor="ctr"/>
          <a:lstStyle/>
          <a:p>
            <a:pPr marL="0" indent="0">
              <a:buNone/>
            </a:pPr>
            <a:r>
              <a:rPr lang="en-US" sz="2000" dirty="0">
                <a:solidFill>
                  <a:srgbClr val="33465C"/>
                </a:solidFill>
                <a:latin typeface="Arial" pitchFamily="34" charset="0"/>
                <a:ea typeface="Arial" pitchFamily="34" charset="-122"/>
                <a:cs typeface="Arial" pitchFamily="34" charset="-120"/>
              </a:rPr>
              <a:t>Presentar un proyecto de evangelismo antes del 18 de noviembre.</a:t>
            </a:r>
            <a:endParaRPr lang="en-US" sz="2000" dirty="0"/>
          </a:p>
        </p:txBody>
      </p:sp>
      <p:sp>
        <p:nvSpPr>
          <p:cNvPr id="15" name="Shape 13"/>
          <p:cNvSpPr/>
          <p:nvPr/>
        </p:nvSpPr>
        <p:spPr>
          <a:xfrm>
            <a:off x="640080" y="5212080"/>
            <a:ext cx="457200" cy="457200"/>
          </a:xfrm>
          <a:prstGeom prst="ellipse">
            <a:avLst/>
          </a:prstGeom>
          <a:solidFill>
            <a:srgbClr val="E8A33D"/>
          </a:solidFill>
          <a:ln/>
        </p:spPr>
        <p:txBody>
          <a:bodyPr/>
          <a:lstStyle/>
          <a:p>
            <a:endParaRPr lang="en-US"/>
          </a:p>
        </p:txBody>
      </p:sp>
      <p:sp>
        <p:nvSpPr>
          <p:cNvPr id="16" name="Text 14"/>
          <p:cNvSpPr txBox="1"/>
          <p:nvPr/>
        </p:nvSpPr>
        <p:spPr>
          <a:xfrm>
            <a:off x="640080" y="52120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17" name="Text 15"/>
          <p:cNvSpPr txBox="1"/>
          <p:nvPr/>
        </p:nvSpPr>
        <p:spPr>
          <a:xfrm>
            <a:off x="1371600" y="5166360"/>
            <a:ext cx="10149840" cy="548640"/>
          </a:xfrm>
          <a:prstGeom prst="rect">
            <a:avLst/>
          </a:prstGeom>
          <a:noFill/>
          <a:ln/>
        </p:spPr>
        <p:txBody>
          <a:bodyPr wrap="square" lIns="0" tIns="0" rIns="0" bIns="0" rtlCol="0" anchor="ctr"/>
          <a:lstStyle/>
          <a:p>
            <a:pPr marL="0" indent="0">
              <a:buNone/>
            </a:pPr>
            <a:r>
              <a:rPr lang="en-US" sz="2000" dirty="0">
                <a:solidFill>
                  <a:srgbClr val="33465C"/>
                </a:solidFill>
                <a:latin typeface="Arial" pitchFamily="34" charset="0"/>
                <a:ea typeface="Arial" pitchFamily="34" charset="-122"/>
                <a:cs typeface="Arial" pitchFamily="34" charset="-120"/>
              </a:rPr>
              <a:t>Enviar representación a la formación del 28 de noviembre.</a:t>
            </a:r>
            <a:endParaRPr lang="en-US" sz="2000" dirty="0"/>
          </a:p>
        </p:txBody>
      </p:sp>
      <p:sp>
        <p:nvSpPr>
          <p:cNvPr id="18" name="Text 16"/>
          <p:cNvSpPr txBox="1"/>
          <p:nvPr/>
        </p:nvSpPr>
        <p:spPr>
          <a:xfrm>
            <a:off x="640080" y="6126480"/>
            <a:ext cx="10881360" cy="457200"/>
          </a:xfrm>
          <a:prstGeom prst="rect">
            <a:avLst/>
          </a:prstGeom>
          <a:noFill/>
          <a:ln/>
        </p:spPr>
        <p:txBody>
          <a:bodyPr wrap="square" lIns="0" tIns="0" rIns="0" bIns="0" rtlCol="0" anchor="ctr"/>
          <a:lstStyle/>
          <a:p>
            <a:pPr marL="0" indent="0">
              <a:buNone/>
            </a:pPr>
            <a:r>
              <a:rPr lang="en-US" sz="1700" i="1" dirty="0">
                <a:solidFill>
                  <a:srgbClr val="2E5C8A"/>
                </a:solidFill>
                <a:latin typeface="Arial" pitchFamily="34" charset="0"/>
                <a:ea typeface="Arial" pitchFamily="34" charset="-122"/>
                <a:cs typeface="Arial" pitchFamily="34" charset="-120"/>
              </a:rPr>
              <a:t>Nada de esto exige inventar nada nuevo: es hacer juntos, y a la vez, lo que ya sabemos hacer.</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4304F"/>
        </a:solidFill>
        <a:effectLst/>
      </p:bgPr>
    </p:bg>
    <p:spTree>
      <p:nvGrpSpPr>
        <p:cNvPr id="1" name=""/>
        <p:cNvGrpSpPr/>
        <p:nvPr/>
      </p:nvGrpSpPr>
      <p:grpSpPr>
        <a:xfrm>
          <a:off x="0" y="0"/>
          <a:ext cx="0" cy="0"/>
          <a:chOff x="0" y="0"/>
          <a:chExt cx="0" cy="0"/>
        </a:xfrm>
      </p:grpSpPr>
      <p:sp>
        <p:nvSpPr>
          <p:cNvPr id="2" name="Text 0"/>
          <p:cNvSpPr txBox="1"/>
          <p:nvPr/>
        </p:nvSpPr>
        <p:spPr>
          <a:xfrm>
            <a:off x="640080" y="384048"/>
            <a:ext cx="10881360" cy="685800"/>
          </a:xfrm>
          <a:prstGeom prst="rect">
            <a:avLst/>
          </a:prstGeom>
          <a:noFill/>
          <a:ln/>
        </p:spPr>
        <p:txBody>
          <a:bodyPr wrap="square" lIns="0" tIns="0" rIns="0" bIns="0" rtlCol="0" anchor="ctr"/>
          <a:lstStyle/>
          <a:p>
            <a:pPr marL="0" indent="0">
              <a:buNone/>
            </a:pPr>
            <a:r>
              <a:rPr lang="en-US" sz="3400" b="1" dirty="0">
                <a:solidFill>
                  <a:srgbClr val="FFFFFF"/>
                </a:solidFill>
                <a:latin typeface="Arial" pitchFamily="34" charset="0"/>
                <a:ea typeface="Arial" pitchFamily="34" charset="-122"/>
                <a:cs typeface="Arial" pitchFamily="34" charset="-120"/>
              </a:rPr>
              <a:t>Cómo nos coordinamos desde Madrid</a:t>
            </a:r>
            <a:endParaRPr lang="en-US" sz="3400" dirty="0"/>
          </a:p>
        </p:txBody>
      </p:sp>
      <p:sp>
        <p:nvSpPr>
          <p:cNvPr id="3" name="Text 1"/>
          <p:cNvSpPr txBox="1"/>
          <p:nvPr/>
        </p:nvSpPr>
        <p:spPr>
          <a:xfrm>
            <a:off x="640080" y="1042416"/>
            <a:ext cx="10881360" cy="411480"/>
          </a:xfrm>
          <a:prstGeom prst="rect">
            <a:avLst/>
          </a:prstGeom>
          <a:noFill/>
          <a:ln/>
        </p:spPr>
        <p:txBody>
          <a:bodyPr wrap="square" lIns="0" tIns="0" rIns="0" bIns="0" rtlCol="0" anchor="ctr"/>
          <a:lstStyle/>
          <a:p>
            <a:pPr marL="0" indent="0">
              <a:buNone/>
            </a:pPr>
            <a:r>
              <a:rPr lang="en-US" sz="1600" i="1" dirty="0">
                <a:solidFill>
                  <a:srgbClr val="B9D0E4"/>
                </a:solidFill>
                <a:latin typeface="Arial" pitchFamily="34" charset="0"/>
                <a:ea typeface="Arial" pitchFamily="34" charset="-122"/>
                <a:cs typeface="Arial" pitchFamily="34" charset="-120"/>
              </a:rPr>
              <a:t>Propuesta para discutir, no decisión tomada</a:t>
            </a:r>
            <a:endParaRPr lang="en-US" sz="1600" dirty="0"/>
          </a:p>
        </p:txBody>
      </p:sp>
      <p:sp>
        <p:nvSpPr>
          <p:cNvPr id="4" name="Shape 2"/>
          <p:cNvSpPr/>
          <p:nvPr/>
        </p:nvSpPr>
        <p:spPr>
          <a:xfrm>
            <a:off x="640080" y="1783080"/>
            <a:ext cx="457200" cy="457200"/>
          </a:xfrm>
          <a:prstGeom prst="ellipse">
            <a:avLst/>
          </a:prstGeom>
          <a:solidFill>
            <a:srgbClr val="E8A33D"/>
          </a:solidFill>
          <a:ln/>
        </p:spPr>
        <p:txBody>
          <a:bodyPr/>
          <a:lstStyle/>
          <a:p>
            <a:endParaRPr lang="en-US"/>
          </a:p>
        </p:txBody>
      </p:sp>
      <p:sp>
        <p:nvSpPr>
          <p:cNvPr id="5" name="Text 3"/>
          <p:cNvSpPr txBox="1"/>
          <p:nvPr/>
        </p:nvSpPr>
        <p:spPr>
          <a:xfrm>
            <a:off x="640080" y="1783080"/>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6" name="Text 4"/>
          <p:cNvSpPr txBox="1"/>
          <p:nvPr/>
        </p:nvSpPr>
        <p:spPr>
          <a:xfrm>
            <a:off x="1371600" y="1709928"/>
            <a:ext cx="3840480" cy="45720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Un referente por zona</a:t>
            </a:r>
            <a:endParaRPr lang="en-US" sz="1900" dirty="0"/>
          </a:p>
        </p:txBody>
      </p:sp>
      <p:sp>
        <p:nvSpPr>
          <p:cNvPr id="7" name="Text 5"/>
          <p:cNvSpPr txBox="1"/>
          <p:nvPr/>
        </p:nvSpPr>
        <p:spPr>
          <a:xfrm>
            <a:off x="5303520" y="1655064"/>
            <a:ext cx="6217920" cy="685800"/>
          </a:xfrm>
          <a:prstGeom prst="rect">
            <a:avLst/>
          </a:prstGeom>
          <a:noFill/>
          <a:ln/>
        </p:spPr>
        <p:txBody>
          <a:bodyPr wrap="square" lIns="0" tIns="0" rIns="0" bIns="0" rtlCol="0" anchor="ctr"/>
          <a:lstStyle/>
          <a:p>
            <a:pPr marL="0" indent="0">
              <a:lnSpc>
                <a:spcPct val="115000"/>
              </a:lnSpc>
              <a:buNone/>
            </a:pPr>
            <a:r>
              <a:rPr lang="en-US" sz="1400" dirty="0">
                <a:solidFill>
                  <a:srgbClr val="B9D0E4"/>
                </a:solidFill>
                <a:latin typeface="Arial" pitchFamily="34" charset="0"/>
                <a:ea typeface="Arial" pitchFamily="34" charset="-122"/>
                <a:cs typeface="Arial" pitchFamily="34" charset="-120"/>
              </a:rPr>
              <a:t>No es un cargo nuevo: alguien que ya está y que se ocupa de que la información llegue y vuelva.</a:t>
            </a:r>
            <a:endParaRPr lang="en-US" sz="1400" dirty="0"/>
          </a:p>
        </p:txBody>
      </p:sp>
      <p:sp>
        <p:nvSpPr>
          <p:cNvPr id="8" name="Shape 6"/>
          <p:cNvSpPr/>
          <p:nvPr/>
        </p:nvSpPr>
        <p:spPr>
          <a:xfrm>
            <a:off x="640080" y="2898648"/>
            <a:ext cx="457200" cy="457200"/>
          </a:xfrm>
          <a:prstGeom prst="ellipse">
            <a:avLst/>
          </a:prstGeom>
          <a:solidFill>
            <a:srgbClr val="E8A33D"/>
          </a:solidFill>
          <a:ln/>
        </p:spPr>
        <p:txBody>
          <a:bodyPr/>
          <a:lstStyle/>
          <a:p>
            <a:endParaRPr lang="en-US"/>
          </a:p>
        </p:txBody>
      </p:sp>
      <p:sp>
        <p:nvSpPr>
          <p:cNvPr id="9" name="Text 7"/>
          <p:cNvSpPr txBox="1"/>
          <p:nvPr/>
        </p:nvSpPr>
        <p:spPr>
          <a:xfrm>
            <a:off x="640080" y="2898648"/>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0" name="Text 8"/>
          <p:cNvSpPr txBox="1"/>
          <p:nvPr/>
        </p:nvSpPr>
        <p:spPr>
          <a:xfrm>
            <a:off x="1371600" y="2825496"/>
            <a:ext cx="3840480" cy="45720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Un solo canal hacia los pastores</a:t>
            </a:r>
            <a:endParaRPr lang="en-US" sz="1900" dirty="0"/>
          </a:p>
        </p:txBody>
      </p:sp>
      <p:sp>
        <p:nvSpPr>
          <p:cNvPr id="11" name="Text 9"/>
          <p:cNvSpPr txBox="1"/>
          <p:nvPr/>
        </p:nvSpPr>
        <p:spPr>
          <a:xfrm>
            <a:off x="5303520" y="2770632"/>
            <a:ext cx="6217920" cy="685800"/>
          </a:xfrm>
          <a:prstGeom prst="rect">
            <a:avLst/>
          </a:prstGeom>
          <a:noFill/>
          <a:ln/>
        </p:spPr>
        <p:txBody>
          <a:bodyPr wrap="square" lIns="0" tIns="0" rIns="0" bIns="0" rtlCol="0" anchor="ctr"/>
          <a:lstStyle/>
          <a:p>
            <a:pPr marL="0" indent="0">
              <a:lnSpc>
                <a:spcPct val="115000"/>
              </a:lnSpc>
              <a:buNone/>
            </a:pPr>
            <a:r>
              <a:rPr lang="en-US" sz="1400" dirty="0">
                <a:solidFill>
                  <a:srgbClr val="B9D0E4"/>
                </a:solidFill>
                <a:latin typeface="Arial" pitchFamily="34" charset="0"/>
                <a:ea typeface="Arial" pitchFamily="34" charset="-122"/>
                <a:cs typeface="Arial" pitchFamily="34" charset="-120"/>
              </a:rPr>
              <a:t>Con cadencia fija. El goteo de mensajes sueltos es lo que hace que nadie se entere de nada.</a:t>
            </a:r>
            <a:endParaRPr lang="en-US" sz="1400" dirty="0"/>
          </a:p>
        </p:txBody>
      </p:sp>
      <p:sp>
        <p:nvSpPr>
          <p:cNvPr id="12" name="Shape 10"/>
          <p:cNvSpPr/>
          <p:nvPr/>
        </p:nvSpPr>
        <p:spPr>
          <a:xfrm>
            <a:off x="640080" y="4014216"/>
            <a:ext cx="457200" cy="457200"/>
          </a:xfrm>
          <a:prstGeom prst="ellipse">
            <a:avLst/>
          </a:prstGeom>
          <a:solidFill>
            <a:srgbClr val="E8A33D"/>
          </a:solidFill>
          <a:ln/>
        </p:spPr>
        <p:txBody>
          <a:bodyPr/>
          <a:lstStyle/>
          <a:p>
            <a:endParaRPr lang="en-US"/>
          </a:p>
        </p:txBody>
      </p:sp>
      <p:sp>
        <p:nvSpPr>
          <p:cNvPr id="13" name="Text 11"/>
          <p:cNvSpPr txBox="1"/>
          <p:nvPr/>
        </p:nvSpPr>
        <p:spPr>
          <a:xfrm>
            <a:off x="640080" y="4014216"/>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4" name="Text 12"/>
          <p:cNvSpPr txBox="1"/>
          <p:nvPr/>
        </p:nvSpPr>
        <p:spPr>
          <a:xfrm>
            <a:off x="1371600" y="3941064"/>
            <a:ext cx="3840480" cy="45720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Un punto de recogida de proyectos</a:t>
            </a:r>
            <a:endParaRPr lang="en-US" sz="1900" dirty="0"/>
          </a:p>
        </p:txBody>
      </p:sp>
      <p:sp>
        <p:nvSpPr>
          <p:cNvPr id="15" name="Text 13"/>
          <p:cNvSpPr txBox="1"/>
          <p:nvPr/>
        </p:nvSpPr>
        <p:spPr>
          <a:xfrm>
            <a:off x="5303520" y="3886200"/>
            <a:ext cx="6217920" cy="685800"/>
          </a:xfrm>
          <a:prstGeom prst="rect">
            <a:avLst/>
          </a:prstGeom>
          <a:noFill/>
          <a:ln/>
        </p:spPr>
        <p:txBody>
          <a:bodyPr wrap="square" lIns="0" tIns="0" rIns="0" bIns="0" rtlCol="0" anchor="ctr"/>
          <a:lstStyle/>
          <a:p>
            <a:pPr marL="0" indent="0">
              <a:lnSpc>
                <a:spcPct val="115000"/>
              </a:lnSpc>
              <a:buNone/>
            </a:pPr>
            <a:r>
              <a:rPr lang="en-US" sz="1400" dirty="0">
                <a:solidFill>
                  <a:srgbClr val="B9D0E4"/>
                </a:solidFill>
                <a:latin typeface="Arial" pitchFamily="34" charset="0"/>
                <a:ea typeface="Arial" pitchFamily="34" charset="-122"/>
                <a:cs typeface="Arial" pitchFamily="34" charset="-120"/>
              </a:rPr>
              <a:t>Alguien consolida los proyectos de las iglesias antes del 10 de noviembre.</a:t>
            </a:r>
            <a:endParaRPr lang="en-US" sz="1400" dirty="0"/>
          </a:p>
        </p:txBody>
      </p:sp>
      <p:sp>
        <p:nvSpPr>
          <p:cNvPr id="16" name="Shape 14"/>
          <p:cNvSpPr/>
          <p:nvPr/>
        </p:nvSpPr>
        <p:spPr>
          <a:xfrm>
            <a:off x="640080" y="5129784"/>
            <a:ext cx="457200" cy="457200"/>
          </a:xfrm>
          <a:prstGeom prst="ellipse">
            <a:avLst/>
          </a:prstGeom>
          <a:solidFill>
            <a:srgbClr val="E8A33D"/>
          </a:solidFill>
          <a:ln/>
        </p:spPr>
        <p:txBody>
          <a:bodyPr/>
          <a:lstStyle/>
          <a:p>
            <a:endParaRPr lang="en-US"/>
          </a:p>
        </p:txBody>
      </p:sp>
      <p:sp>
        <p:nvSpPr>
          <p:cNvPr id="17" name="Text 15"/>
          <p:cNvSpPr txBox="1"/>
          <p:nvPr/>
        </p:nvSpPr>
        <p:spPr>
          <a:xfrm>
            <a:off x="640080" y="5129784"/>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18" name="Text 16"/>
          <p:cNvSpPr txBox="1"/>
          <p:nvPr/>
        </p:nvSpPr>
        <p:spPr>
          <a:xfrm>
            <a:off x="1371600" y="5056632"/>
            <a:ext cx="3840480" cy="45720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Una revisión mensual corta</a:t>
            </a:r>
            <a:endParaRPr lang="en-US" sz="1900" dirty="0"/>
          </a:p>
        </p:txBody>
      </p:sp>
      <p:sp>
        <p:nvSpPr>
          <p:cNvPr id="19" name="Text 17"/>
          <p:cNvSpPr txBox="1"/>
          <p:nvPr/>
        </p:nvSpPr>
        <p:spPr>
          <a:xfrm>
            <a:off x="5303520" y="5001768"/>
            <a:ext cx="6217920" cy="685800"/>
          </a:xfrm>
          <a:prstGeom prst="rect">
            <a:avLst/>
          </a:prstGeom>
          <a:noFill/>
          <a:ln/>
        </p:spPr>
        <p:txBody>
          <a:bodyPr wrap="square" lIns="0" tIns="0" rIns="0" bIns="0" rtlCol="0" anchor="ctr"/>
          <a:lstStyle/>
          <a:p>
            <a:pPr marL="0" indent="0">
              <a:lnSpc>
                <a:spcPct val="115000"/>
              </a:lnSpc>
              <a:buNone/>
            </a:pPr>
            <a:r>
              <a:rPr lang="en-US" sz="1400" dirty="0">
                <a:solidFill>
                  <a:srgbClr val="B9D0E4"/>
                </a:solidFill>
                <a:latin typeface="Arial" pitchFamily="34" charset="0"/>
                <a:ea typeface="Arial" pitchFamily="34" charset="-122"/>
                <a:cs typeface="Arial" pitchFamily="34" charset="-120"/>
              </a:rPr>
              <a:t>Treinta minutos y un acta breve. Lo suficiente para detectar a tiempo la iglesia que se está quedando fuera.</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384048"/>
            <a:ext cx="10881360" cy="685800"/>
          </a:xfrm>
          <a:prstGeom prst="rect">
            <a:avLst/>
          </a:prstGeom>
          <a:noFill/>
          <a:ln/>
        </p:spPr>
        <p:txBody>
          <a:bodyPr wrap="square" lIns="0" tIns="0" rIns="0" bIns="0" rtlCol="0" anchor="ctr"/>
          <a:lstStyle/>
          <a:p>
            <a:pPr marL="0" indent="0">
              <a:buNone/>
            </a:pPr>
            <a:r>
              <a:rPr lang="en-US" sz="3400" b="1" dirty="0">
                <a:solidFill>
                  <a:srgbClr val="14304F"/>
                </a:solidFill>
                <a:latin typeface="Arial" pitchFamily="34" charset="0"/>
                <a:ea typeface="Arial" pitchFamily="34" charset="-122"/>
                <a:cs typeface="Arial" pitchFamily="34" charset="-120"/>
              </a:rPr>
              <a:t>Qué decidimos hoy</a:t>
            </a:r>
            <a:endParaRPr lang="en-US" sz="3400" dirty="0"/>
          </a:p>
        </p:txBody>
      </p:sp>
      <p:sp>
        <p:nvSpPr>
          <p:cNvPr id="3" name="Shape 1"/>
          <p:cNvSpPr/>
          <p:nvPr/>
        </p:nvSpPr>
        <p:spPr>
          <a:xfrm>
            <a:off x="640080" y="1810512"/>
            <a:ext cx="384048" cy="384048"/>
          </a:xfrm>
          <a:prstGeom prst="rect">
            <a:avLst/>
          </a:prstGeom>
          <a:solidFill>
            <a:srgbClr val="FFFFFF"/>
          </a:solidFill>
          <a:ln w="25400">
            <a:solidFill>
              <a:srgbClr val="2E5C8A"/>
            </a:solidFill>
            <a:prstDash val="solid"/>
          </a:ln>
        </p:spPr>
        <p:txBody>
          <a:bodyPr/>
          <a:lstStyle/>
          <a:p>
            <a:endParaRPr lang="en-US"/>
          </a:p>
        </p:txBody>
      </p:sp>
      <p:sp>
        <p:nvSpPr>
          <p:cNvPr id="4" name="Text 2"/>
          <p:cNvSpPr txBox="1"/>
          <p:nvPr/>
        </p:nvSpPr>
        <p:spPr>
          <a:xfrm>
            <a:off x="1325880" y="1737360"/>
            <a:ext cx="10195560" cy="548640"/>
          </a:xfrm>
          <a:prstGeom prst="rect">
            <a:avLst/>
          </a:prstGeom>
          <a:noFill/>
          <a:ln/>
        </p:spPr>
        <p:txBody>
          <a:bodyPr wrap="square" lIns="0" tIns="0" rIns="0" bIns="0" rtlCol="0" anchor="ctr"/>
          <a:lstStyle/>
          <a:p>
            <a:pPr marL="0" indent="0">
              <a:buNone/>
            </a:pPr>
            <a:r>
              <a:rPr lang="en-US" sz="1900" dirty="0">
                <a:solidFill>
                  <a:srgbClr val="33465C"/>
                </a:solidFill>
                <a:latin typeface="Arial" pitchFamily="34" charset="0"/>
                <a:ea typeface="Arial" pitchFamily="34" charset="-122"/>
                <a:cs typeface="Arial" pitchFamily="34" charset="-120"/>
              </a:rPr>
              <a:t>Quién es el referente de OneVoice27 en cada zona de Madrid.</a:t>
            </a:r>
            <a:endParaRPr lang="en-US" sz="1900" dirty="0"/>
          </a:p>
        </p:txBody>
      </p:sp>
      <p:sp>
        <p:nvSpPr>
          <p:cNvPr id="5" name="Shape 3"/>
          <p:cNvSpPr/>
          <p:nvPr/>
        </p:nvSpPr>
        <p:spPr>
          <a:xfrm>
            <a:off x="640080" y="2679192"/>
            <a:ext cx="384048" cy="384048"/>
          </a:xfrm>
          <a:prstGeom prst="rect">
            <a:avLst/>
          </a:prstGeom>
          <a:solidFill>
            <a:srgbClr val="FFFFFF"/>
          </a:solidFill>
          <a:ln w="25400">
            <a:solidFill>
              <a:srgbClr val="2E5C8A"/>
            </a:solidFill>
            <a:prstDash val="solid"/>
          </a:ln>
        </p:spPr>
        <p:txBody>
          <a:bodyPr/>
          <a:lstStyle/>
          <a:p>
            <a:endParaRPr lang="en-US"/>
          </a:p>
        </p:txBody>
      </p:sp>
      <p:sp>
        <p:nvSpPr>
          <p:cNvPr id="6" name="Text 4"/>
          <p:cNvSpPr txBox="1"/>
          <p:nvPr/>
        </p:nvSpPr>
        <p:spPr>
          <a:xfrm>
            <a:off x="1325880" y="2606040"/>
            <a:ext cx="10195560" cy="548640"/>
          </a:xfrm>
          <a:prstGeom prst="rect">
            <a:avLst/>
          </a:prstGeom>
          <a:noFill/>
          <a:ln/>
        </p:spPr>
        <p:txBody>
          <a:bodyPr wrap="square" lIns="0" tIns="0" rIns="0" bIns="0" rtlCol="0" anchor="ctr"/>
          <a:lstStyle/>
          <a:p>
            <a:pPr marL="0" indent="0">
              <a:buNone/>
            </a:pPr>
            <a:r>
              <a:rPr lang="en-US" sz="1900" dirty="0">
                <a:solidFill>
                  <a:srgbClr val="33465C"/>
                </a:solidFill>
                <a:latin typeface="Arial" pitchFamily="34" charset="0"/>
                <a:ea typeface="Arial" pitchFamily="34" charset="-122"/>
                <a:cs typeface="Arial" pitchFamily="34" charset="-120"/>
              </a:rPr>
              <a:t>Canales de </a:t>
            </a:r>
            <a:r>
              <a:rPr lang="en-US" sz="1900" dirty="0" err="1">
                <a:solidFill>
                  <a:srgbClr val="33465C"/>
                </a:solidFill>
                <a:latin typeface="Arial" pitchFamily="34" charset="0"/>
                <a:ea typeface="Arial" pitchFamily="34" charset="-122"/>
                <a:cs typeface="Arial" pitchFamily="34" charset="-120"/>
              </a:rPr>
              <a:t>circulación</a:t>
            </a:r>
            <a:r>
              <a:rPr lang="en-US" sz="1900" dirty="0">
                <a:solidFill>
                  <a:srgbClr val="33465C"/>
                </a:solidFill>
                <a:latin typeface="Arial" pitchFamily="34" charset="0"/>
                <a:ea typeface="Arial" pitchFamily="34" charset="-122"/>
                <a:cs typeface="Arial" pitchFamily="34" charset="-120"/>
              </a:rPr>
              <a:t> de información hacia </a:t>
            </a:r>
            <a:r>
              <a:rPr lang="en-US" sz="1900" dirty="0" err="1">
                <a:solidFill>
                  <a:srgbClr val="33465C"/>
                </a:solidFill>
                <a:latin typeface="Arial" pitchFamily="34" charset="0"/>
                <a:ea typeface="Arial" pitchFamily="34" charset="-122"/>
                <a:cs typeface="Arial" pitchFamily="34" charset="-120"/>
              </a:rPr>
              <a:t>los</a:t>
            </a:r>
            <a:r>
              <a:rPr lang="en-US" sz="1900" dirty="0">
                <a:solidFill>
                  <a:srgbClr val="33465C"/>
                </a:solidFill>
                <a:latin typeface="Arial" pitchFamily="34" charset="0"/>
                <a:ea typeface="Arial" pitchFamily="34" charset="-122"/>
                <a:cs typeface="Arial" pitchFamily="34" charset="-120"/>
              </a:rPr>
              <a:t> </a:t>
            </a:r>
            <a:r>
              <a:rPr lang="en-US" sz="1900" dirty="0" err="1">
                <a:solidFill>
                  <a:srgbClr val="33465C"/>
                </a:solidFill>
                <a:latin typeface="Arial" pitchFamily="34" charset="0"/>
                <a:ea typeface="Arial" pitchFamily="34" charset="-122"/>
                <a:cs typeface="Arial" pitchFamily="34" charset="-120"/>
              </a:rPr>
              <a:t>pastores</a:t>
            </a:r>
            <a:r>
              <a:rPr lang="en-US" sz="1900" dirty="0">
                <a:solidFill>
                  <a:srgbClr val="33465C"/>
                </a:solidFill>
                <a:latin typeface="Arial" pitchFamily="34" charset="0"/>
                <a:ea typeface="Arial" pitchFamily="34" charset="-122"/>
                <a:cs typeface="Arial" pitchFamily="34" charset="-120"/>
              </a:rPr>
              <a:t> y </a:t>
            </a:r>
            <a:r>
              <a:rPr lang="en-US" sz="1900" dirty="0" err="1">
                <a:solidFill>
                  <a:srgbClr val="33465C"/>
                </a:solidFill>
                <a:latin typeface="Arial" pitchFamily="34" charset="0"/>
                <a:ea typeface="Arial" pitchFamily="34" charset="-122"/>
                <a:cs typeface="Arial" pitchFamily="34" charset="-120"/>
              </a:rPr>
              <a:t>frecuencia</a:t>
            </a:r>
            <a:r>
              <a:rPr lang="en-US" sz="1900" dirty="0">
                <a:solidFill>
                  <a:srgbClr val="33465C"/>
                </a:solidFill>
                <a:latin typeface="Arial" pitchFamily="34" charset="0"/>
                <a:ea typeface="Arial" pitchFamily="34" charset="-122"/>
                <a:cs typeface="Arial" pitchFamily="34" charset="-120"/>
              </a:rPr>
              <a:t>.</a:t>
            </a:r>
            <a:endParaRPr lang="en-US" sz="1900" dirty="0"/>
          </a:p>
        </p:txBody>
      </p:sp>
      <p:sp>
        <p:nvSpPr>
          <p:cNvPr id="7" name="Shape 5"/>
          <p:cNvSpPr/>
          <p:nvPr/>
        </p:nvSpPr>
        <p:spPr>
          <a:xfrm>
            <a:off x="640080" y="3547872"/>
            <a:ext cx="384048" cy="384048"/>
          </a:xfrm>
          <a:prstGeom prst="rect">
            <a:avLst/>
          </a:prstGeom>
          <a:solidFill>
            <a:srgbClr val="FFFFFF"/>
          </a:solidFill>
          <a:ln w="25400">
            <a:solidFill>
              <a:srgbClr val="2E5C8A"/>
            </a:solidFill>
            <a:prstDash val="solid"/>
          </a:ln>
        </p:spPr>
        <p:txBody>
          <a:bodyPr/>
          <a:lstStyle/>
          <a:p>
            <a:endParaRPr lang="en-US"/>
          </a:p>
        </p:txBody>
      </p:sp>
      <p:sp>
        <p:nvSpPr>
          <p:cNvPr id="8" name="Text 6"/>
          <p:cNvSpPr txBox="1"/>
          <p:nvPr/>
        </p:nvSpPr>
        <p:spPr>
          <a:xfrm>
            <a:off x="1325880" y="3474720"/>
            <a:ext cx="10195560" cy="548640"/>
          </a:xfrm>
          <a:prstGeom prst="rect">
            <a:avLst/>
          </a:prstGeom>
          <a:noFill/>
          <a:ln/>
        </p:spPr>
        <p:txBody>
          <a:bodyPr wrap="square" lIns="0" tIns="0" rIns="0" bIns="0" rtlCol="0" anchor="ctr"/>
          <a:lstStyle/>
          <a:p>
            <a:pPr marL="0" indent="0">
              <a:buNone/>
            </a:pPr>
            <a:r>
              <a:rPr lang="en-US" sz="1900" dirty="0">
                <a:solidFill>
                  <a:srgbClr val="33465C"/>
                </a:solidFill>
                <a:latin typeface="Arial" pitchFamily="34" charset="0"/>
                <a:ea typeface="Arial" pitchFamily="34" charset="-122"/>
                <a:cs typeface="Arial" pitchFamily="34" charset="-120"/>
              </a:rPr>
              <a:t>Fecha interna para recoger los proyectos. Propuesta: 10 de noviembre.</a:t>
            </a:r>
            <a:endParaRPr lang="en-US" sz="1900" dirty="0"/>
          </a:p>
        </p:txBody>
      </p:sp>
      <p:sp>
        <p:nvSpPr>
          <p:cNvPr id="9" name="Shape 7"/>
          <p:cNvSpPr/>
          <p:nvPr/>
        </p:nvSpPr>
        <p:spPr>
          <a:xfrm>
            <a:off x="640080" y="4416552"/>
            <a:ext cx="384048" cy="384048"/>
          </a:xfrm>
          <a:prstGeom prst="rect">
            <a:avLst/>
          </a:prstGeom>
          <a:solidFill>
            <a:srgbClr val="FFFFFF"/>
          </a:solidFill>
          <a:ln w="25400">
            <a:solidFill>
              <a:srgbClr val="2E5C8A"/>
            </a:solidFill>
            <a:prstDash val="solid"/>
          </a:ln>
        </p:spPr>
        <p:txBody>
          <a:bodyPr/>
          <a:lstStyle/>
          <a:p>
            <a:endParaRPr lang="en-US"/>
          </a:p>
        </p:txBody>
      </p:sp>
      <p:sp>
        <p:nvSpPr>
          <p:cNvPr id="10" name="Text 8"/>
          <p:cNvSpPr txBox="1"/>
          <p:nvPr/>
        </p:nvSpPr>
        <p:spPr>
          <a:xfrm>
            <a:off x="1325880" y="4343400"/>
            <a:ext cx="10195560" cy="548640"/>
          </a:xfrm>
          <a:prstGeom prst="rect">
            <a:avLst/>
          </a:prstGeom>
          <a:noFill/>
          <a:ln/>
        </p:spPr>
        <p:txBody>
          <a:bodyPr wrap="square" lIns="0" tIns="0" rIns="0" bIns="0" rtlCol="0" anchor="ctr"/>
          <a:lstStyle/>
          <a:p>
            <a:pPr marL="0" indent="0">
              <a:buNone/>
            </a:pPr>
            <a:r>
              <a:rPr lang="en-US" sz="1900" dirty="0">
                <a:solidFill>
                  <a:srgbClr val="33465C"/>
                </a:solidFill>
                <a:latin typeface="Arial" pitchFamily="34" charset="0"/>
                <a:ea typeface="Arial" pitchFamily="34" charset="-122"/>
                <a:cs typeface="Arial" pitchFamily="34" charset="-120"/>
              </a:rPr>
              <a:t>Quién habla esta semana con las iglesias que aún no están en los 40 días.</a:t>
            </a:r>
            <a:endParaRPr lang="en-US" sz="1900" dirty="0"/>
          </a:p>
        </p:txBody>
      </p:sp>
      <p:sp>
        <p:nvSpPr>
          <p:cNvPr id="11" name="Shape 9"/>
          <p:cNvSpPr/>
          <p:nvPr/>
        </p:nvSpPr>
        <p:spPr>
          <a:xfrm>
            <a:off x="640080" y="5440680"/>
            <a:ext cx="10881360" cy="914400"/>
          </a:xfrm>
          <a:prstGeom prst="roundRect">
            <a:avLst>
              <a:gd name="adj" fmla="val 10000"/>
            </a:avLst>
          </a:prstGeom>
          <a:solidFill>
            <a:srgbClr val="EAF0F6"/>
          </a:solidFill>
          <a:ln/>
        </p:spPr>
        <p:txBody>
          <a:bodyPr/>
          <a:lstStyle/>
          <a:p>
            <a:endParaRPr lang="en-US"/>
          </a:p>
        </p:txBody>
      </p:sp>
      <p:sp>
        <p:nvSpPr>
          <p:cNvPr id="12" name="Text 10"/>
          <p:cNvSpPr txBox="1"/>
          <p:nvPr/>
        </p:nvSpPr>
        <p:spPr>
          <a:xfrm>
            <a:off x="960120" y="5440680"/>
            <a:ext cx="10241280" cy="914400"/>
          </a:xfrm>
          <a:prstGeom prst="rect">
            <a:avLst/>
          </a:prstGeom>
          <a:noFill/>
          <a:ln/>
        </p:spPr>
        <p:txBody>
          <a:bodyPr wrap="square" lIns="0" tIns="0" rIns="0" bIns="0" rtlCol="0" anchor="ctr"/>
          <a:lstStyle/>
          <a:p>
            <a:pPr marL="0" indent="0">
              <a:buNone/>
            </a:pPr>
            <a:r>
              <a:rPr lang="en-US" sz="1900" b="1" dirty="0">
                <a:solidFill>
                  <a:srgbClr val="14304F"/>
                </a:solidFill>
                <a:latin typeface="Arial" pitchFamily="34" charset="0"/>
                <a:ea typeface="Arial" pitchFamily="34" charset="-122"/>
                <a:cs typeface="Arial" pitchFamily="34" charset="-120"/>
              </a:rPr>
              <a:t>Todo el material, el calendario y los recursos:  adventista.es/onevoice27</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602</TotalTime>
  <Words>1845</Words>
  <Application>Microsoft Macintosh PowerPoint</Application>
  <PresentationFormat>Widescreen</PresentationFormat>
  <Paragraphs>163</Paragraphs>
  <Slides>11</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11</vt:i4>
      </vt:variant>
    </vt:vector>
  </HeadingPairs>
  <TitlesOfParts>
    <vt:vector size="13"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OneVoice27 · Pastores de Madrid</dc:title>
  <dc:subject>PptxGenJS Presentation</dc:subject>
  <dc:creator>HopeMedia España</dc:creator>
  <cp:lastModifiedBy>Gabriel Begle</cp:lastModifiedBy>
  <cp:revision>2</cp:revision>
  <dcterms:created xsi:type="dcterms:W3CDTF">2026-09-28T22:09:50Z</dcterms:created>
  <dcterms:modified xsi:type="dcterms:W3CDTF">2026-09-29T08:16:33Z</dcterms:modified>
</cp:coreProperties>
</file>